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3" autoAdjust="0"/>
    <p:restoredTop sz="94660"/>
  </p:normalViewPr>
  <p:slideViewPr>
    <p:cSldViewPr>
      <p:cViewPr varScale="1">
        <p:scale>
          <a:sx n="74" d="100"/>
          <a:sy n="74" d="100"/>
        </p:scale>
        <p:origin x="7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ゆっくり市場調査論" userId="03e094fd-291a-4030-9f28-a3cc6b5984cc" providerId="ADAL" clId="{7348E949-24A2-4097-9BFF-93808988AB5E}"/>
    <pc:docChg chg="modSld">
      <pc:chgData name="ゆっくり市場調査論" userId="03e094fd-291a-4030-9f28-a3cc6b5984cc" providerId="ADAL" clId="{7348E949-24A2-4097-9BFF-93808988AB5E}" dt="2021-10-14T22:11:36.767" v="17" actId="20577"/>
      <pc:docMkLst>
        <pc:docMk/>
      </pc:docMkLst>
      <pc:sldChg chg="modSp mod">
        <pc:chgData name="ゆっくり市場調査論" userId="03e094fd-291a-4030-9f28-a3cc6b5984cc" providerId="ADAL" clId="{7348E949-24A2-4097-9BFF-93808988AB5E}" dt="2021-10-14T22:11:36.767" v="17" actId="20577"/>
        <pc:sldMkLst>
          <pc:docMk/>
          <pc:sldMk cId="944535977" sldId="257"/>
        </pc:sldMkLst>
        <pc:spChg chg="mod">
          <ac:chgData name="ゆっくり市場調査論" userId="03e094fd-291a-4030-9f28-a3cc6b5984cc" providerId="ADAL" clId="{7348E949-24A2-4097-9BFF-93808988AB5E}" dt="2021-10-14T22:11:36.767" v="17" actId="20577"/>
          <ac:spMkLst>
            <pc:docMk/>
            <pc:sldMk cId="944535977" sldId="257"/>
            <ac:spMk id="2" creationId="{F34B3153-EAED-457C-A2C8-EDFB909B48C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5BED9958-FE19-4A78-A183-793312B85A5E}"/>
              </a:ext>
            </a:extLst>
          </p:cNvPr>
          <p:cNvCxnSpPr>
            <a:cxnSpLocks/>
          </p:cNvCxnSpPr>
          <p:nvPr/>
        </p:nvCxnSpPr>
        <p:spPr>
          <a:xfrm>
            <a:off x="0" y="853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811693B-B593-41E2-B652-2397617DD4D3}"/>
              </a:ext>
            </a:extLst>
          </p:cNvPr>
          <p:cNvCxnSpPr>
            <a:cxnSpLocks/>
          </p:cNvCxnSpPr>
          <p:nvPr/>
        </p:nvCxnSpPr>
        <p:spPr>
          <a:xfrm>
            <a:off x="0" y="61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DEDCD94-2A65-4377-AC74-3D1F9DA59297}"/>
              </a:ext>
            </a:extLst>
          </p:cNvPr>
          <p:cNvSpPr/>
          <p:nvPr/>
        </p:nvSpPr>
        <p:spPr>
          <a:xfrm>
            <a:off x="0" y="0"/>
            <a:ext cx="6858000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ゆっくり市場調査論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BCA510A-A803-4714-9B78-3FCBBE84CFFF}"/>
              </a:ext>
            </a:extLst>
          </p:cNvPr>
          <p:cNvSpPr/>
          <p:nvPr/>
        </p:nvSpPr>
        <p:spPr>
          <a:xfrm>
            <a:off x="0" y="8532000"/>
            <a:ext cx="1989000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最上資料館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1700CE3-681C-476A-A0B0-2ADD1BA72AB1}"/>
              </a:ext>
            </a:extLst>
          </p:cNvPr>
          <p:cNvSpPr/>
          <p:nvPr/>
        </p:nvSpPr>
        <p:spPr>
          <a:xfrm>
            <a:off x="5589000" y="8550790"/>
            <a:ext cx="1269000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6DFBFBFF-80A0-4560-A357-558D1CD27673}" type="slidenum">
              <a:rPr kumimoji="1" lang="ja-JP" altLang="en-US" sz="32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750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B56A8A41-631D-456B-B4FA-FD898E691BA1}"/>
              </a:ext>
            </a:extLst>
          </p:cNvPr>
          <p:cNvCxnSpPr>
            <a:cxnSpLocks/>
          </p:cNvCxnSpPr>
          <p:nvPr/>
        </p:nvCxnSpPr>
        <p:spPr>
          <a:xfrm>
            <a:off x="0" y="853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F235E9E-3EE9-4A8D-9FE7-152D48ACAF86}"/>
              </a:ext>
            </a:extLst>
          </p:cNvPr>
          <p:cNvSpPr/>
          <p:nvPr/>
        </p:nvSpPr>
        <p:spPr>
          <a:xfrm>
            <a:off x="0" y="8532000"/>
            <a:ext cx="2062976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最上資料館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C589A78-7AF5-438E-B661-8F368CD335B8}"/>
              </a:ext>
            </a:extLst>
          </p:cNvPr>
          <p:cNvSpPr/>
          <p:nvPr/>
        </p:nvSpPr>
        <p:spPr>
          <a:xfrm>
            <a:off x="4795024" y="8532000"/>
            <a:ext cx="2062976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EC7AFD65-46EC-4FAB-B381-FE8AA2D3D704}" type="slidenum">
              <a:rPr kumimoji="1" lang="ja-JP" altLang="en-US" sz="20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F21AC3E-8BCC-416E-9B58-F1E6AF00EF0E}"/>
              </a:ext>
            </a:extLst>
          </p:cNvPr>
          <p:cNvSpPr/>
          <p:nvPr/>
        </p:nvSpPr>
        <p:spPr>
          <a:xfrm>
            <a:off x="0" y="0"/>
            <a:ext cx="6858000" cy="612000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ゆっくり市場調査論</a:t>
            </a: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9CDC15B5-F230-4AA9-AAEB-8AF9FBB68FF8}"/>
              </a:ext>
            </a:extLst>
          </p:cNvPr>
          <p:cNvCxnSpPr>
            <a:cxnSpLocks/>
          </p:cNvCxnSpPr>
          <p:nvPr/>
        </p:nvCxnSpPr>
        <p:spPr>
          <a:xfrm>
            <a:off x="0" y="61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13047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446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99DA8F78-B9D8-4B59-B96B-645F111A5E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6000" y="2709000"/>
            <a:ext cx="5039638" cy="288058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11" name="テキスト プレースホルダー 9">
            <a:extLst>
              <a:ext uri="{FF2B5EF4-FFF2-40B4-BE49-F238E27FC236}">
                <a16:creationId xmlns:a16="http://schemas.microsoft.com/office/drawing/2014/main" id="{D4F1E9C9-A246-4C96-BEE5-DD4D04048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56000" y="2709000"/>
            <a:ext cx="5039638" cy="2880588"/>
          </a:xfrm>
        </p:spPr>
        <p:txBody>
          <a:bodyPr/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635A8BC-B9F7-4AF3-82A0-77CBD4E781A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5325" y="1989138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テキスト プレースホルダー 4">
            <a:extLst>
              <a:ext uri="{FF2B5EF4-FFF2-40B4-BE49-F238E27FC236}">
                <a16:creationId xmlns:a16="http://schemas.microsoft.com/office/drawing/2014/main" id="{7BA94A5F-1BB8-4784-8966-9F12C1E076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56000" y="1989000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101AA1B8-3819-4CB8-A810-8BC50CEA7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86613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A89425-97F9-47B5-8047-E4837ECFA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257B29-B1E5-401D-9665-AABDE4D8F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622112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F02AE55-F39F-4578-9975-9AB9C3CFD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DE454FC-8290-4511-B537-14354AEFB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68435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CC40BE-E10C-40F0-9229-57C18FFE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7AB8A5F-A6ED-4411-9937-6E824EAD1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57891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481381-A4EC-4683-B00C-2B73F4967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DD7017-F1A7-428A-B1B4-DAE73C58D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89503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894919-9EF6-44E2-8D4C-30D15D7F4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098FE9-2D4B-4ACF-AD11-60C12BCF1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3598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1294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DB25DA-589F-4804-AA77-C6C96C628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8FC7-44E9-4BE7-9C8A-D2C41ADBA1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12369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488444-3515-4535-BE84-685E56EB9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2369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85427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48CD2C-4059-429B-8CD5-D9300B8A9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9ACD8B-D477-420F-8BF2-F31FBDEB5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CD26A9-A420-4BFC-A2D3-47A061A7D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4424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694B4BC-1DA0-438B-890F-57D96B116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5D1D472-FF57-4773-8733-AD0EED9C2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4424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27713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9B9F55-55C0-4A53-B2A4-3FCA857F8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59500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052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BAB93B-D8E3-448B-A30C-41AA5B309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D9F558-5C5D-4D91-98CE-2B2956993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C14249-A1FD-4B28-B850-60EE2BDF4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5637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A46272-FA4C-4A75-B67A-F70DA01D6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8145CF-05EF-4122-B743-EDBC6624A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E59E83-8573-4310-92B4-3D1C9E8DA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0214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4848FC-8FD4-47B3-9E63-BEC2DACAA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CB7889-C20D-44E9-957F-2618FE52D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A533CAB-5193-4A40-8A3A-7B43FBE30B50}"/>
              </a:ext>
            </a:extLst>
          </p:cNvPr>
          <p:cNvSpPr/>
          <p:nvPr/>
        </p:nvSpPr>
        <p:spPr>
          <a:xfrm>
            <a:off x="10560496" y="6381328"/>
            <a:ext cx="1631504" cy="46313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30C569E4-5184-4B7F-A0B3-04E059100E97}" type="slidenum">
              <a:rPr kumimoji="1" lang="ja-JP" altLang="en-US" sz="28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4000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7DE077F-9A4B-4AFF-8FF6-02246F0AC47C}"/>
              </a:ext>
            </a:extLst>
          </p:cNvPr>
          <p:cNvSpPr/>
          <p:nvPr/>
        </p:nvSpPr>
        <p:spPr>
          <a:xfrm>
            <a:off x="0" y="6442364"/>
            <a:ext cx="3293194" cy="4156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2400" dirty="0">
                <a:solidFill>
                  <a:schemeClr val="tx1"/>
                </a:solidFill>
              </a:rPr>
              <a:t>最上資料館</a:t>
            </a: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04066329-3017-408C-9E13-2B9092C3C86B}"/>
              </a:ext>
            </a:extLst>
          </p:cNvPr>
          <p:cNvCxnSpPr>
            <a:cxnSpLocks/>
          </p:cNvCxnSpPr>
          <p:nvPr/>
        </p:nvCxnSpPr>
        <p:spPr>
          <a:xfrm>
            <a:off x="0" y="6381328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2362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mjbmrZTxKB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F40C3D8E-67D7-4DCF-BA09-677004D46E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VLOOKUP</a:t>
            </a:r>
            <a:r>
              <a:rPr kumimoji="1" lang="ja-JP" altLang="en-US" dirty="0"/>
              <a:t>関数の引数</a:t>
            </a:r>
            <a:endParaRPr kumimoji="1" lang="en-US" altLang="ja-JP" dirty="0"/>
          </a:p>
          <a:p>
            <a:pPr lvl="1"/>
            <a:r>
              <a:rPr lang="ja-JP" altLang="en-US" dirty="0"/>
              <a:t>検索値</a:t>
            </a:r>
            <a:endParaRPr lang="en-US" altLang="ja-JP" dirty="0"/>
          </a:p>
          <a:p>
            <a:pPr lvl="1"/>
            <a:r>
              <a:rPr kumimoji="1" lang="ja-JP" altLang="en-US" dirty="0"/>
              <a:t>範囲</a:t>
            </a:r>
            <a:endParaRPr kumimoji="1" lang="en-US" altLang="ja-JP" dirty="0"/>
          </a:p>
          <a:p>
            <a:pPr lvl="1"/>
            <a:r>
              <a:rPr lang="ja-JP" altLang="en-US" dirty="0"/>
              <a:t>列番号</a:t>
            </a:r>
            <a:endParaRPr lang="en-US" altLang="ja-JP" dirty="0"/>
          </a:p>
          <a:p>
            <a:pPr lvl="1"/>
            <a:r>
              <a:rPr kumimoji="1" lang="ja-JP" altLang="en-US" dirty="0"/>
              <a:t>検索方法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612EE0-D1AC-46E5-8F6E-2CCA4580C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ja-JP" altLang="en-US" dirty="0"/>
              <a:t>エクセルの関数は、何度か使えば分かります。</a:t>
            </a:r>
            <a:endParaRPr lang="en-US" altLang="ja-JP" dirty="0"/>
          </a:p>
          <a:p>
            <a:r>
              <a:rPr kumimoji="1" lang="ja-JP" altLang="en-US" dirty="0"/>
              <a:t>でも</a:t>
            </a:r>
            <a:r>
              <a:rPr kumimoji="1" lang="en-US" altLang="ja-JP" dirty="0"/>
              <a:t>VLOOKUP</a:t>
            </a:r>
            <a:r>
              <a:rPr kumimoji="1" lang="ja-JP" altLang="en-US" dirty="0"/>
              <a:t>関数は分かってなければ使えません。</a:t>
            </a:r>
            <a:endParaRPr kumimoji="1" lang="en-US" altLang="ja-JP" dirty="0"/>
          </a:p>
          <a:p>
            <a:r>
              <a:rPr lang="ja-JP" altLang="en-US" dirty="0"/>
              <a:t>分からなければ使えないけど、使えないから分からないのが</a:t>
            </a:r>
            <a:r>
              <a:rPr lang="en-US" altLang="ja-JP" dirty="0"/>
              <a:t>VLOOKUP</a:t>
            </a:r>
            <a:r>
              <a:rPr lang="ja-JP" altLang="en-US" dirty="0"/>
              <a:t>関数です。</a:t>
            </a:r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BE4CA40-2124-4199-8FA1-AA9E263858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ja-JP" altLang="en-US" dirty="0"/>
              <a:t>ポイント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C859602-3CC9-45B5-AC9D-C722A84682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はじめに</a:t>
            </a: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51C870C5-0AA3-4103-89AB-DD90F5600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VLOOKUP</a:t>
            </a:r>
            <a:r>
              <a:rPr kumimoji="1" lang="ja-JP" altLang="en-US" dirty="0"/>
              <a:t>関数の引数</a:t>
            </a:r>
          </a:p>
        </p:txBody>
      </p:sp>
    </p:spTree>
    <p:extLst>
      <p:ext uri="{BB962C8B-B14F-4D97-AF65-F5344CB8AC3E}">
        <p14:creationId xmlns:p14="http://schemas.microsoft.com/office/powerpoint/2010/main" val="2196389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17E3B2-8F5A-4898-B8BF-898111316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使用データ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888613-FF67-4CA8-B27B-EB32F18D5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小田急ロマンスカーの運賃</a:t>
            </a:r>
            <a:endParaRPr kumimoji="1" lang="en-US" altLang="ja-JP" dirty="0"/>
          </a:p>
          <a:p>
            <a:r>
              <a:rPr lang="ja-JP" altLang="en-US" dirty="0"/>
              <a:t>評価判定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45022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4B3153-EAED-457C-A2C8-EDFB909B4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動画（</a:t>
            </a:r>
            <a:r>
              <a:rPr kumimoji="1" lang="en-US" altLang="ja-JP" dirty="0"/>
              <a:t>15</a:t>
            </a:r>
            <a:r>
              <a:rPr kumimoji="1" lang="ja-JP" altLang="en-US" dirty="0"/>
              <a:t>分</a:t>
            </a:r>
            <a:r>
              <a:rPr kumimoji="1" lang="en-US" altLang="ja-JP" dirty="0"/>
              <a:t>50</a:t>
            </a:r>
            <a:r>
              <a:rPr kumimoji="1" lang="ja-JP" altLang="en-US"/>
              <a:t>秒）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AC309B-7A35-41BE-9E72-5D89F2B8F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ja-JP" b="0" i="0" dirty="0">
                <a:effectLst/>
                <a:latin typeface="Roboto"/>
              </a:rPr>
              <a:t>VLOOKUP</a:t>
            </a:r>
            <a:r>
              <a:rPr lang="ja-JP" altLang="en-US" b="0" i="0" dirty="0">
                <a:effectLst/>
                <a:latin typeface="Roboto"/>
              </a:rPr>
              <a:t>関数の引数と参照される値</a:t>
            </a:r>
            <a:endParaRPr kumimoji="1" lang="en-US" altLang="ja-JP" dirty="0"/>
          </a:p>
          <a:p>
            <a:pPr>
              <a:lnSpc>
                <a:spcPct val="150000"/>
              </a:lnSpc>
            </a:pPr>
            <a:r>
              <a:rPr lang="en-US" altLang="ja-JP" dirty="0">
                <a:hlinkClick r:id="rId2"/>
              </a:rPr>
              <a:t>https://youtu.be/mjbmrZTxKBA</a:t>
            </a:r>
            <a:endParaRPr lang="en-US" altLang="ja-JP" dirty="0"/>
          </a:p>
          <a:p>
            <a:pPr marL="0" indent="0" algn="ctr">
              <a:lnSpc>
                <a:spcPct val="150000"/>
              </a:lnSpc>
              <a:buNone/>
            </a:pPr>
            <a:r>
              <a:rPr kumimoji="1" lang="ja-JP" altLang="en-US" sz="4000" dirty="0"/>
              <a:t>目指せ！登録</a:t>
            </a:r>
            <a:r>
              <a:rPr kumimoji="1" lang="en-US" altLang="ja-JP" sz="4000" dirty="0"/>
              <a:t>1000</a:t>
            </a:r>
            <a:r>
              <a:rPr kumimoji="1" lang="ja-JP" altLang="en-US" sz="4000" dirty="0"/>
              <a:t>人</a:t>
            </a:r>
            <a:endParaRPr kumimoji="1" lang="en-US" altLang="ja-JP" sz="40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ja-JP" altLang="en-US"/>
              <a:t>チャンネル登録お願いします。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4535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DBBA15-2019-4832-B0EB-6E45761DE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第一引数「検索値」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CCAB7A-BC80-4291-A1CE-2B19F90C7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「数値」か「文字列」を指定</a:t>
            </a:r>
            <a:endParaRPr lang="en-US" altLang="ja-JP" dirty="0"/>
          </a:p>
          <a:p>
            <a:r>
              <a:rPr kumimoji="1" lang="ja-JP" altLang="en-US" dirty="0"/>
              <a:t>文字列の場合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「完全一致の値を検索」</a:t>
            </a:r>
            <a:endParaRPr kumimoji="1" lang="en-US" altLang="ja-JP" dirty="0"/>
          </a:p>
          <a:p>
            <a:r>
              <a:rPr lang="ja-JP" altLang="en-US" dirty="0"/>
              <a:t>数値</a:t>
            </a:r>
            <a:endParaRPr lang="en-US" altLang="ja-JP" dirty="0"/>
          </a:p>
          <a:p>
            <a:pPr lvl="1"/>
            <a:r>
              <a:rPr kumimoji="1" lang="ja-JP" altLang="en-US" dirty="0"/>
              <a:t>「完全一致の値を検索」</a:t>
            </a:r>
            <a:endParaRPr kumimoji="1" lang="en-US" altLang="ja-JP" dirty="0"/>
          </a:p>
          <a:p>
            <a:pPr lvl="1"/>
            <a:r>
              <a:rPr lang="ja-JP" altLang="en-US" dirty="0"/>
              <a:t>「近似値を含めて検索」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08965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8812F4-735A-4AB5-9AE0-DBAB36ADC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第二引数「範囲」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4D83BB-ED60-4EB6-8B61-ADEDE51D3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最左端に「検索値」</a:t>
            </a:r>
            <a:endParaRPr kumimoji="1" lang="en-US" altLang="ja-JP" dirty="0"/>
          </a:p>
          <a:p>
            <a:r>
              <a:rPr lang="ja-JP" altLang="en-US" dirty="0"/>
              <a:t>「近似値を含めて検索」</a:t>
            </a:r>
            <a:endParaRPr lang="en-US" altLang="ja-JP" dirty="0"/>
          </a:p>
          <a:p>
            <a:pPr lvl="1"/>
            <a:r>
              <a:rPr kumimoji="1" lang="ja-JP" altLang="en-US" dirty="0"/>
              <a:t>「検索値」は「数値」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昇順</a:t>
            </a:r>
            <a:endParaRPr kumimoji="1" lang="en-US" altLang="ja-JP" dirty="0"/>
          </a:p>
          <a:p>
            <a:pPr lvl="1"/>
            <a:r>
              <a:rPr lang="ja-JP" altLang="en-US" dirty="0"/>
              <a:t>区間が始まる値を入力</a:t>
            </a:r>
            <a:endParaRPr lang="en-US" altLang="ja-JP" dirty="0"/>
          </a:p>
          <a:p>
            <a:pPr lvl="1"/>
            <a:r>
              <a:rPr kumimoji="1" lang="ja-JP" altLang="en-US" dirty="0"/>
              <a:t>最初の値は理論的な最小値</a:t>
            </a:r>
            <a:endParaRPr kumimoji="1" lang="en-US" altLang="ja-JP" dirty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46303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5E38C7-02AE-4703-B36C-681E40E6D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第三引数「列番号」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CEF02B-B8FB-4CD6-ADA7-E5FAF85B0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「範囲」の最左端から数えた列数</a:t>
            </a:r>
            <a:endParaRPr kumimoji="1" lang="en-US" altLang="ja-JP" dirty="0"/>
          </a:p>
          <a:p>
            <a:r>
              <a:rPr lang="ja-JP" altLang="en-US" dirty="0"/>
              <a:t>入力するのは「数字」</a:t>
            </a:r>
            <a:endParaRPr kumimoji="1" lang="en-US" altLang="ja-JP" dirty="0"/>
          </a:p>
          <a:p>
            <a:r>
              <a:rPr kumimoji="1" lang="en-US" altLang="ja-JP" dirty="0"/>
              <a:t>Excel</a:t>
            </a:r>
            <a:r>
              <a:rPr kumimoji="1" lang="ja-JP" altLang="en-US" dirty="0"/>
              <a:t>用語の「列番号」とは異なる。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732522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32EB39-7AEF-4899-9A23-71897FDFF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第四引数「検索方法」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1CA4F1-2FC0-43BE-867A-EE01588C4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近似値を含めて検索</a:t>
            </a:r>
            <a:endParaRPr kumimoji="1" lang="en-US" altLang="ja-JP" dirty="0"/>
          </a:p>
          <a:p>
            <a:pPr lvl="1"/>
            <a:r>
              <a:rPr lang="en-US" altLang="ja-JP" dirty="0"/>
              <a:t>TRUE</a:t>
            </a:r>
            <a:endParaRPr kumimoji="1" lang="en-US" altLang="ja-JP" dirty="0"/>
          </a:p>
          <a:p>
            <a:r>
              <a:rPr kumimoji="1" lang="ja-JP" altLang="en-US" dirty="0"/>
              <a:t>完全一致の値を検索</a:t>
            </a:r>
            <a:endParaRPr kumimoji="1" lang="en-US" altLang="ja-JP" dirty="0"/>
          </a:p>
          <a:p>
            <a:pPr lvl="1"/>
            <a:r>
              <a:rPr lang="en-US" altLang="ja-JP" dirty="0"/>
              <a:t>FALSE</a:t>
            </a:r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792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1E8C25-ED72-4C32-88A6-BE3E06281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まとめ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28C176-AE58-4A1A-AFCA-8D502817B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検索値が文字列の場合は、簡単</a:t>
            </a:r>
            <a:endParaRPr kumimoji="1" lang="en-US" altLang="ja-JP" dirty="0"/>
          </a:p>
          <a:p>
            <a:r>
              <a:rPr lang="ja-JP" altLang="en-US" dirty="0"/>
              <a:t>検索値が数字の場合は、バリエーションが豊富</a:t>
            </a:r>
            <a:endParaRPr lang="en-US" altLang="ja-JP" dirty="0"/>
          </a:p>
          <a:p>
            <a:r>
              <a:rPr kumimoji="1" lang="ja-JP" altLang="en-US" dirty="0"/>
              <a:t>それぞれに必要な要件を揃える必要がある</a:t>
            </a:r>
          </a:p>
        </p:txBody>
      </p:sp>
    </p:spTree>
    <p:extLst>
      <p:ext uri="{BB962C8B-B14F-4D97-AF65-F5344CB8AC3E}">
        <p14:creationId xmlns:p14="http://schemas.microsoft.com/office/powerpoint/2010/main" val="531972577"/>
      </p:ext>
    </p:extLst>
  </p:cSld>
  <p:clrMapOvr>
    <a:masterClrMapping/>
  </p:clrMapOvr>
</p:sld>
</file>

<file path=ppt/theme/theme1.xml><?xml version="1.0" encoding="utf-8"?>
<a:theme xmlns:a="http://schemas.openxmlformats.org/drawingml/2006/main" name="最上資料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最上資料館">
      <a:majorFont>
        <a:latin typeface="Times New Roman"/>
        <a:ea typeface="HG丸ｺﾞｼｯｸM-PRO"/>
        <a:cs typeface=""/>
      </a:majorFont>
      <a:minorFont>
        <a:latin typeface="Times New Roman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8DAE2AE3-C59F-48A3-9103-F2F3BF144A0F}" vid="{4D5D5513-BF3E-4C7E-A649-E8F4B55991D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最上資料館">
      <a:majorFont>
        <a:latin typeface="Times New Roman"/>
        <a:ea typeface="HG丸ｺﾞｼｯｸM-PRO"/>
        <a:cs typeface=""/>
      </a:majorFont>
      <a:minorFont>
        <a:latin typeface="Times New Roman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最上資料館">
      <a:majorFont>
        <a:latin typeface="Times New Roman"/>
        <a:ea typeface="HG丸ｺﾞｼｯｸM-PRO"/>
        <a:cs typeface=""/>
      </a:majorFont>
      <a:minorFont>
        <a:latin typeface="Times New Roman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最上資料館</Template>
  <TotalTime>19</TotalTime>
  <Words>244</Words>
  <Application>Microsoft Office PowerPoint</Application>
  <PresentationFormat>ワイド画面</PresentationFormat>
  <Paragraphs>46</Paragraphs>
  <Slides>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HG丸ｺﾞｼｯｸM-PRO</vt:lpstr>
      <vt:lpstr>Arial</vt:lpstr>
      <vt:lpstr>Roboto</vt:lpstr>
      <vt:lpstr>Times New Roman</vt:lpstr>
      <vt:lpstr>最上資料館</vt:lpstr>
      <vt:lpstr>VLOOKUP関数の引数</vt:lpstr>
      <vt:lpstr>使用データ</vt:lpstr>
      <vt:lpstr>動画（15分50秒）</vt:lpstr>
      <vt:lpstr>第一引数「検索値」</vt:lpstr>
      <vt:lpstr>第二引数「範囲」</vt:lpstr>
      <vt:lpstr>第三引数「列番号」</vt:lpstr>
      <vt:lpstr>第四引数「検索方法」</vt:lpstr>
      <vt:lpstr>まとめ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VLOOKUP関数の引数</dc:title>
  <dc:creator>最上健児</dc:creator>
  <cp:lastModifiedBy>ゆっくり市場調査論</cp:lastModifiedBy>
  <cp:revision>4</cp:revision>
  <dcterms:created xsi:type="dcterms:W3CDTF">2020-10-05T14:51:20Z</dcterms:created>
  <dcterms:modified xsi:type="dcterms:W3CDTF">2021-10-14T22:11:37Z</dcterms:modified>
</cp:coreProperties>
</file>