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105" d="100"/>
          <a:sy n="105" d="100"/>
        </p:scale>
        <p:origin x="144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直線コネクタ 6">
            <a:extLst>
              <a:ext uri="{FF2B5EF4-FFF2-40B4-BE49-F238E27FC236}">
                <a16:creationId xmlns:a16="http://schemas.microsoft.com/office/drawing/2014/main" id="{5BED9958-FE19-4A78-A183-793312B85A5E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2811693B-B593-41E2-B652-2397617DD4D3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DEDCD94-2A65-4377-AC74-3D1F9DA59297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ゆっくり市場調査論</a:t>
            </a: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FBCA510A-A803-4714-9B78-3FCBBE84CFFF}"/>
              </a:ext>
            </a:extLst>
          </p:cNvPr>
          <p:cNvSpPr/>
          <p:nvPr/>
        </p:nvSpPr>
        <p:spPr>
          <a:xfrm>
            <a:off x="0" y="8532000"/>
            <a:ext cx="198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E1700CE3-681C-476A-A0B0-2ADD1BA72AB1}"/>
              </a:ext>
            </a:extLst>
          </p:cNvPr>
          <p:cNvSpPr/>
          <p:nvPr/>
        </p:nvSpPr>
        <p:spPr>
          <a:xfrm>
            <a:off x="5589000" y="8550790"/>
            <a:ext cx="1269000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6DFBFBFF-80A0-4560-A357-558D1CD27673}" type="slidenum">
              <a:rPr kumimoji="1" lang="ja-JP" altLang="en-US" sz="32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7506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noFill/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B56A8A41-631D-456B-B4FA-FD898E691BA1}"/>
              </a:ext>
            </a:extLst>
          </p:cNvPr>
          <p:cNvCxnSpPr>
            <a:cxnSpLocks/>
          </p:cNvCxnSpPr>
          <p:nvPr/>
        </p:nvCxnSpPr>
        <p:spPr>
          <a:xfrm>
            <a:off x="0" y="853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AF235E9E-3EE9-4A8D-9FE7-152D48ACAF86}"/>
              </a:ext>
            </a:extLst>
          </p:cNvPr>
          <p:cNvSpPr/>
          <p:nvPr/>
        </p:nvSpPr>
        <p:spPr>
          <a:xfrm>
            <a:off x="0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000" dirty="0">
                <a:solidFill>
                  <a:schemeClr val="tx1"/>
                </a:solidFill>
              </a:rPr>
              <a:t>最上資料館</a:t>
            </a: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5C589A78-7AF5-438E-B661-8F368CD335B8}"/>
              </a:ext>
            </a:extLst>
          </p:cNvPr>
          <p:cNvSpPr/>
          <p:nvPr/>
        </p:nvSpPr>
        <p:spPr>
          <a:xfrm>
            <a:off x="4795024" y="8532000"/>
            <a:ext cx="2062976" cy="61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EC7AFD65-46EC-4FAB-B381-FE8AA2D3D704}" type="slidenum">
              <a:rPr kumimoji="1" lang="ja-JP" altLang="en-US" sz="20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2000" dirty="0">
              <a:solidFill>
                <a:schemeClr val="tx1"/>
              </a:solidFill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9F21AC3E-8BCC-416E-9B58-F1E6AF00EF0E}"/>
              </a:ext>
            </a:extLst>
          </p:cNvPr>
          <p:cNvSpPr/>
          <p:nvPr/>
        </p:nvSpPr>
        <p:spPr>
          <a:xfrm>
            <a:off x="0" y="0"/>
            <a:ext cx="6858000" cy="612000"/>
          </a:xfrm>
          <a:prstGeom prst="rect">
            <a:avLst/>
          </a:prstGeom>
          <a:noFill/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>
                <a:solidFill>
                  <a:schemeClr val="tx1"/>
                </a:solidFill>
              </a:rPr>
              <a:t>ゆっくり市場調査論</a:t>
            </a:r>
          </a:p>
        </p:txBody>
      </p: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9CDC15B5-F230-4AA9-AAEB-8AF9FBB68FF8}"/>
              </a:ext>
            </a:extLst>
          </p:cNvPr>
          <p:cNvCxnSpPr>
            <a:cxnSpLocks/>
          </p:cNvCxnSpPr>
          <p:nvPr/>
        </p:nvCxnSpPr>
        <p:spPr>
          <a:xfrm>
            <a:off x="0" y="612000"/>
            <a:ext cx="6858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313047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5446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テキスト プレースホルダー 9">
            <a:extLst>
              <a:ext uri="{FF2B5EF4-FFF2-40B4-BE49-F238E27FC236}">
                <a16:creationId xmlns:a16="http://schemas.microsoft.com/office/drawing/2014/main" id="{99DA8F78-B9D8-4B59-B96B-645F111A5E6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96000" y="2709000"/>
            <a:ext cx="5039638" cy="2880587"/>
          </a:xfrm>
        </p:spPr>
        <p:txBody>
          <a:bodyPr>
            <a:normAutofit/>
          </a:bodyPr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11" name="テキスト プレースホルダー 9">
            <a:extLst>
              <a:ext uri="{FF2B5EF4-FFF2-40B4-BE49-F238E27FC236}">
                <a16:creationId xmlns:a16="http://schemas.microsoft.com/office/drawing/2014/main" id="{D4F1E9C9-A246-4C96-BEE5-DD4D04048CE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456000" y="2709000"/>
            <a:ext cx="5039638" cy="2880588"/>
          </a:xfrm>
        </p:spPr>
        <p:txBody>
          <a:bodyPr/>
          <a:lstStyle>
            <a:lvl1pPr>
              <a:lnSpc>
                <a:spcPct val="100000"/>
              </a:lnSpc>
              <a:defRPr sz="3200"/>
            </a:lvl1pPr>
            <a:lvl2pPr>
              <a:lnSpc>
                <a:spcPct val="100000"/>
              </a:lnSpc>
              <a:defRPr sz="3200"/>
            </a:lvl2pPr>
            <a:lvl3pPr>
              <a:lnSpc>
                <a:spcPct val="100000"/>
              </a:lnSpc>
              <a:defRPr sz="3200"/>
            </a:lvl3pPr>
            <a:lvl4pPr>
              <a:lnSpc>
                <a:spcPct val="100000"/>
              </a:lnSpc>
              <a:defRPr sz="3200"/>
            </a:lvl4pPr>
            <a:lvl5pPr>
              <a:lnSpc>
                <a:spcPct val="100000"/>
              </a:lnSpc>
              <a:defRPr sz="3200"/>
            </a:lvl5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635A8BC-B9F7-4AF3-82A0-77CBD4E781A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95325" y="1989138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テキスト プレースホルダー 4">
            <a:extLst>
              <a:ext uri="{FF2B5EF4-FFF2-40B4-BE49-F238E27FC236}">
                <a16:creationId xmlns:a16="http://schemas.microsoft.com/office/drawing/2014/main" id="{7BA94A5F-1BB8-4784-8966-9F12C1E0763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456000" y="1989000"/>
            <a:ext cx="5040313" cy="71986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9" name="タイトル 8">
            <a:extLst>
              <a:ext uri="{FF2B5EF4-FFF2-40B4-BE49-F238E27FC236}">
                <a16:creationId xmlns:a16="http://schemas.microsoft.com/office/drawing/2014/main" id="{101AA1B8-3819-4CB8-A810-8BC50CEA7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38661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A89425-97F9-47B5-8047-E4837ECFA6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2257B29-B1E5-401D-9665-AABDE4D8FC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622112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F02AE55-F39F-4578-9975-9AB9C3CFD5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DE454FC-8290-4511-B537-14354AEFBB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36843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CC40BE-E10C-40F0-9229-57C18FFE1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7AB8A5F-A6ED-4411-9937-6E824EAD1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0578914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481381-A4EC-4683-B00C-2B73F4967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3DD7017-F1A7-428A-B1B4-DAE73C58DC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895037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894919-9EF6-44E2-8D4C-30D15D7F41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098FE9-2D4B-4ACF-AD11-60C12BCF1D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35985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812946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DB25DA-589F-4804-AA77-C6C96C628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1F8FC7-44E9-4BE7-9C8A-D2C41ADBA1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4488444-3515-4535-BE84-685E56EB98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2369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854279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48CD2C-4059-429B-8CD5-D9300B8A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ACD8B-D477-420F-8BF2-F31FBDEB57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FCD26A9-A420-4BFC-A2D3-47A061A7D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1694B4BC-1DA0-438B-890F-57D96B1167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5D1D472-FF57-4773-8733-AD0EED9C24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444247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127713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59B9F55-55C0-4A53-B2A4-3FCA857F83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59500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70526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AB93B-D8E3-448B-A30C-41AA5B309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FD9F558-5C5D-4D91-98CE-2B2956993C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6DC14249-A1FD-4B28-B850-60EE2BDF40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75637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A46272-FA4C-4A75-B67A-F70DA01D6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98145CF-05EF-4122-B743-EDBC6624A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3E59E83-8573-4310-92B4-3D1C9E8DAE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0214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94848FC-8FD4-47B3-9E63-BEC2DACAAE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0CB7889-C20D-44E9-957F-2618FE52D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236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A533CAB-5193-4A40-8A3A-7B43FBE30B50}"/>
              </a:ext>
            </a:extLst>
          </p:cNvPr>
          <p:cNvSpPr/>
          <p:nvPr/>
        </p:nvSpPr>
        <p:spPr>
          <a:xfrm>
            <a:off x="10560496" y="6381328"/>
            <a:ext cx="1631504" cy="463134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fld id="{30C569E4-5184-4B7F-A0B3-04E059100E97}" type="slidenum">
              <a:rPr kumimoji="1" lang="ja-JP" altLang="en-US" sz="2800" smtClean="0">
                <a:solidFill>
                  <a:schemeClr val="tx1"/>
                </a:solidFill>
              </a:rPr>
              <a:pPr algn="r"/>
              <a:t>‹#›</a:t>
            </a:fld>
            <a:endParaRPr kumimoji="1" lang="ja-JP" altLang="en-US" sz="4000" dirty="0">
              <a:solidFill>
                <a:schemeClr val="tx1"/>
              </a:solidFill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27DE077F-9A4B-4AFF-8FF6-02246F0AC47C}"/>
              </a:ext>
            </a:extLst>
          </p:cNvPr>
          <p:cNvSpPr/>
          <p:nvPr/>
        </p:nvSpPr>
        <p:spPr>
          <a:xfrm>
            <a:off x="0" y="6442364"/>
            <a:ext cx="3293194" cy="415636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kumimoji="1" lang="ja-JP" altLang="en-US" sz="2400" dirty="0">
                <a:solidFill>
                  <a:schemeClr val="tx1"/>
                </a:solidFill>
              </a:rPr>
              <a:t>最上資料館</a:t>
            </a:r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04066329-3017-408C-9E13-2B9092C3C86B}"/>
              </a:ext>
            </a:extLst>
          </p:cNvPr>
          <p:cNvCxnSpPr>
            <a:cxnSpLocks/>
          </p:cNvCxnSpPr>
          <p:nvPr/>
        </p:nvCxnSpPr>
        <p:spPr>
          <a:xfrm>
            <a:off x="0" y="6381328"/>
            <a:ext cx="12192000" cy="0"/>
          </a:xfrm>
          <a:prstGeom prst="line">
            <a:avLst/>
          </a:prstGeom>
          <a:ln w="381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62362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HG丸ｺﾞｼｯｸM-PRO" panose="020F0600000000000000" pitchFamily="50" charset="-128"/>
          <a:ea typeface="HG丸ｺﾞｼｯｸM-PRO" panose="020F0600000000000000" pitchFamily="50" charset="-128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aqV3ycy-s9Q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>
            <a:extLst>
              <a:ext uri="{FF2B5EF4-FFF2-40B4-BE49-F238E27FC236}">
                <a16:creationId xmlns:a16="http://schemas.microsoft.com/office/drawing/2014/main" id="{F40C3D8E-67D7-4DCF-BA09-677004D46EF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kumimoji="1" lang="en-US" altLang="ja-JP" dirty="0"/>
              <a:t>VLOOKUP</a:t>
            </a:r>
            <a:r>
              <a:rPr kumimoji="1" lang="ja-JP" altLang="en-US" dirty="0"/>
              <a:t>関数</a:t>
            </a:r>
            <a:endParaRPr kumimoji="1" lang="en-US" altLang="ja-JP" dirty="0"/>
          </a:p>
          <a:p>
            <a:r>
              <a:rPr lang="en-US" altLang="ja-JP" dirty="0"/>
              <a:t>ROUNDUP</a:t>
            </a:r>
            <a:r>
              <a:rPr lang="ja-JP" altLang="en-US" dirty="0"/>
              <a:t>関数</a:t>
            </a:r>
            <a:endParaRPr lang="en-US" altLang="ja-JP" dirty="0"/>
          </a:p>
          <a:p>
            <a:r>
              <a:rPr kumimoji="1" lang="en-US" altLang="ja-JP" dirty="0"/>
              <a:t>ROUNDDOWN</a:t>
            </a:r>
            <a:r>
              <a:rPr kumimoji="1" lang="ja-JP" altLang="en-US" dirty="0"/>
              <a:t>関数</a:t>
            </a:r>
            <a:endParaRPr kumimoji="1" lang="en-US" altLang="ja-JP" dirty="0"/>
          </a:p>
          <a:p>
            <a:r>
              <a:rPr lang="ja-JP" altLang="en-US"/>
              <a:t>引数</a:t>
            </a:r>
            <a:endParaRPr kumimoji="1" lang="ja-JP" altLang="en-US" dirty="0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7612EE0-D1AC-46E5-8F6E-2CCA4580C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kumimoji="1" lang="ja-JP" altLang="en-US" dirty="0"/>
              <a:t>エクセルは便利な関数をたくさん準備しています。</a:t>
            </a:r>
            <a:endParaRPr kumimoji="1" lang="en-US" altLang="ja-JP" dirty="0"/>
          </a:p>
          <a:p>
            <a:r>
              <a:rPr lang="ja-JP" altLang="en-US" dirty="0"/>
              <a:t>説明を受けないとそもそも使い方がイメージできないものもあります。</a:t>
            </a:r>
            <a:endParaRPr lang="en-US" altLang="ja-JP" dirty="0"/>
          </a:p>
          <a:p>
            <a:r>
              <a:rPr lang="ja-JP" altLang="en-US" dirty="0"/>
              <a:t>良くやる作業ですが、作業を示す言葉が無いと捜しようがありません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BE4CA40-2124-4199-8FA1-AA9E263858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ja-JP" altLang="en-US" dirty="0"/>
              <a:t>ポイント</a:t>
            </a:r>
            <a:endParaRPr kumimoji="1" lang="ja-JP" altLang="en-US" dirty="0"/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C859602-3CC9-45B5-AC9D-C722A84682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 dirty="0"/>
              <a:t>はじめに</a:t>
            </a:r>
          </a:p>
        </p:txBody>
      </p:sp>
      <p:sp>
        <p:nvSpPr>
          <p:cNvPr id="6" name="タイトル 5">
            <a:extLst>
              <a:ext uri="{FF2B5EF4-FFF2-40B4-BE49-F238E27FC236}">
                <a16:creationId xmlns:a16="http://schemas.microsoft.com/office/drawing/2014/main" id="{51C870C5-0AA3-4103-89AB-DD90F5600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b="0" i="0" dirty="0">
                <a:solidFill>
                  <a:srgbClr val="0D0D0D"/>
                </a:solidFill>
                <a:effectLst/>
                <a:latin typeface="Roboto" panose="02000000000000000000" pitchFamily="2" charset="0"/>
              </a:rPr>
              <a:t>Excel</a:t>
            </a:r>
            <a:r>
              <a:rPr lang="ja-JP" altLang="en-US" b="0" i="0" dirty="0">
                <a:solidFill>
                  <a:srgbClr val="0D0D0D"/>
                </a:solidFill>
                <a:effectLst/>
                <a:latin typeface="Roboto" panose="02000000000000000000" pitchFamily="2" charset="0"/>
              </a:rPr>
              <a:t>　概数を求め表を</a:t>
            </a:r>
            <a:r>
              <a:rPr lang="ja-JP" altLang="en-US" b="0" i="0">
                <a:solidFill>
                  <a:srgbClr val="0D0D0D"/>
                </a:solidFill>
                <a:effectLst/>
                <a:latin typeface="Roboto" panose="02000000000000000000" pitchFamily="2" charset="0"/>
              </a:rPr>
              <a:t>引く方法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963892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955DCA-8FEB-4D10-9EB5-9412428B42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想定している作業の概要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7C9ECE0-2644-49E2-B715-75BA0475B4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乗降駅から、乗車券代ならびに</a:t>
            </a:r>
            <a:r>
              <a:rPr kumimoji="1" lang="en-US" altLang="ja-JP" dirty="0"/>
              <a:t>IC</a:t>
            </a:r>
            <a:r>
              <a:rPr kumimoji="1" lang="ja-JP" altLang="en-US" dirty="0"/>
              <a:t>運賃を算出</a:t>
            </a:r>
            <a:endParaRPr kumimoji="1" lang="en-US" altLang="ja-JP" dirty="0"/>
          </a:p>
          <a:p>
            <a:r>
              <a:rPr kumimoji="1" lang="ja-JP" altLang="en-US" dirty="0"/>
              <a:t>路線は</a:t>
            </a:r>
            <a:r>
              <a:rPr kumimoji="1" lang="en-US" altLang="ja-JP" dirty="0"/>
              <a:t>JR</a:t>
            </a:r>
            <a:r>
              <a:rPr kumimoji="1" lang="ja-JP" altLang="en-US" dirty="0"/>
              <a:t>南武線</a:t>
            </a:r>
            <a:endParaRPr kumimoji="1" lang="en-US" altLang="ja-JP" dirty="0"/>
          </a:p>
          <a:p>
            <a:r>
              <a:rPr lang="ja-JP" altLang="en-US" dirty="0"/>
              <a:t>乗降駅は、南武線の駅に限定</a:t>
            </a:r>
            <a:endParaRPr kumimoji="1" lang="en-US" altLang="ja-JP" dirty="0"/>
          </a:p>
          <a:p>
            <a:r>
              <a:rPr kumimoji="1" lang="ja-JP" altLang="en-US" dirty="0"/>
              <a:t>きっぷ・</a:t>
            </a:r>
            <a:r>
              <a:rPr lang="en-US" altLang="ja-JP" dirty="0"/>
              <a:t>IC</a:t>
            </a:r>
            <a:r>
              <a:rPr lang="ja-JP" altLang="en-US" dirty="0"/>
              <a:t>運賃・こども料金を算出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08177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6AD9BAA-0DCD-4395-A9C8-71BD49D12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動画視聴（</a:t>
            </a:r>
            <a:r>
              <a:rPr kumimoji="1" lang="en-US" altLang="ja-JP" dirty="0"/>
              <a:t>29</a:t>
            </a:r>
            <a:r>
              <a:rPr kumimoji="1" lang="ja-JP" altLang="en-US" dirty="0"/>
              <a:t>分</a:t>
            </a:r>
            <a:r>
              <a:rPr kumimoji="1" lang="en-US" altLang="ja-JP" dirty="0"/>
              <a:t>43</a:t>
            </a:r>
            <a:r>
              <a:rPr kumimoji="1" lang="ja-JP" altLang="en-US" dirty="0"/>
              <a:t>秒）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C8DD47-3623-45AB-BD8F-14113287BA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ja-JP" b="0" i="0" dirty="0">
                <a:effectLst/>
                <a:latin typeface="Roboto"/>
              </a:rPr>
              <a:t>Excel</a:t>
            </a:r>
            <a:r>
              <a:rPr lang="ja-JP" altLang="en-US" b="0" i="0" dirty="0">
                <a:effectLst/>
                <a:latin typeface="Roboto"/>
              </a:rPr>
              <a:t>　概数を求め表を引く程度の能力</a:t>
            </a:r>
            <a:endParaRPr lang="en-US" altLang="ja-JP" b="0" i="0" dirty="0">
              <a:effectLst/>
              <a:latin typeface="Roboto"/>
            </a:endParaRPr>
          </a:p>
          <a:p>
            <a:pPr>
              <a:lnSpc>
                <a:spcPct val="150000"/>
              </a:lnSpc>
            </a:pPr>
            <a:r>
              <a:rPr kumimoji="1" lang="en-US" altLang="ja-JP" dirty="0">
                <a:hlinkClick r:id="rId2"/>
              </a:rPr>
              <a:t>https://youtu.be/aqV3ycy-s9Q</a:t>
            </a:r>
            <a:endParaRPr lang="en-US" altLang="ja-JP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ja-JP" altLang="en-US" sz="4400" dirty="0"/>
              <a:t>目指せ登録</a:t>
            </a:r>
            <a:r>
              <a:rPr lang="en-US" altLang="ja-JP" sz="4400" dirty="0"/>
              <a:t>1000</a:t>
            </a:r>
            <a:r>
              <a:rPr lang="ja-JP" altLang="en-US" sz="4400" dirty="0"/>
              <a:t>人</a:t>
            </a:r>
            <a:endParaRPr lang="en-US" altLang="ja-JP" sz="4400" dirty="0"/>
          </a:p>
          <a:p>
            <a:pPr marL="0" indent="0" algn="ctr">
              <a:lnSpc>
                <a:spcPct val="150000"/>
              </a:lnSpc>
              <a:buNone/>
            </a:pPr>
            <a:r>
              <a:rPr kumimoji="1" lang="ja-JP" altLang="en-US"/>
              <a:t>チャンネル登録ありがとう！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6566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C999CE3-DD44-4DA0-8328-2F50D25C2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入力規則の設定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C5E4B6F-252D-4125-BAB6-F560C2344A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入力をサポート</a:t>
            </a:r>
            <a:endParaRPr lang="en-US" altLang="ja-JP" dirty="0"/>
          </a:p>
          <a:p>
            <a:pPr lvl="1"/>
            <a:r>
              <a:rPr lang="ja-JP" altLang="en-US" dirty="0"/>
              <a:t>日本語入力の</a:t>
            </a:r>
            <a:r>
              <a:rPr lang="en-US" altLang="ja-JP" dirty="0"/>
              <a:t>ON/OFF</a:t>
            </a:r>
          </a:p>
          <a:p>
            <a:pPr lvl="1"/>
            <a:r>
              <a:rPr lang="ja-JP" altLang="en-US" dirty="0"/>
              <a:t>リスト</a:t>
            </a:r>
            <a:endParaRPr lang="en-US" altLang="ja-JP" dirty="0"/>
          </a:p>
          <a:p>
            <a:r>
              <a:rPr kumimoji="1" lang="ja-JP" altLang="en-US" dirty="0"/>
              <a:t>入力値を制限</a:t>
            </a:r>
            <a:endParaRPr kumimoji="1" lang="en-US" altLang="ja-JP" dirty="0"/>
          </a:p>
          <a:p>
            <a:r>
              <a:rPr kumimoji="1" lang="ja-JP" altLang="en-US" dirty="0"/>
              <a:t>想定外の値を除外</a:t>
            </a:r>
          </a:p>
        </p:txBody>
      </p:sp>
    </p:spTree>
    <p:extLst>
      <p:ext uri="{BB962C8B-B14F-4D97-AF65-F5344CB8AC3E}">
        <p14:creationId xmlns:p14="http://schemas.microsoft.com/office/powerpoint/2010/main" val="399691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27ABDCB-E3BA-4FE5-B9FB-C28E034BD9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/>
              <a:t>端数処理</a:t>
            </a:r>
            <a:br>
              <a:rPr kumimoji="1" lang="en-US" altLang="ja-JP" dirty="0"/>
            </a:br>
            <a:r>
              <a:rPr lang="en-US" altLang="ja-JP" sz="4000" dirty="0"/>
              <a:t>roundup</a:t>
            </a:r>
            <a:r>
              <a:rPr kumimoji="1" lang="ja-JP" altLang="en-US" sz="4000" dirty="0"/>
              <a:t>関数</a:t>
            </a:r>
            <a:r>
              <a:rPr lang="ja-JP" altLang="en-US" sz="4000" dirty="0"/>
              <a:t>・</a:t>
            </a:r>
            <a:r>
              <a:rPr lang="en-US" altLang="ja-JP" sz="4000" dirty="0" err="1"/>
              <a:t>rounddown</a:t>
            </a:r>
            <a:r>
              <a:rPr kumimoji="1" lang="ja-JP" altLang="en-US" sz="4000" dirty="0"/>
              <a:t>関数</a:t>
            </a:r>
            <a:r>
              <a:rPr lang="ja-JP" altLang="en-US" sz="4000" dirty="0"/>
              <a:t>・</a:t>
            </a:r>
            <a:r>
              <a:rPr lang="en-US" altLang="ja-JP" sz="4000" dirty="0"/>
              <a:t>round</a:t>
            </a:r>
            <a:r>
              <a:rPr kumimoji="1" lang="ja-JP" altLang="en-US" sz="4000" dirty="0"/>
              <a:t>関数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6203DB-209E-4E52-B1F3-ED8595B16C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切り上げ・切り捨て・四捨五入</a:t>
            </a:r>
            <a:endParaRPr lang="en-US" altLang="ja-JP" dirty="0"/>
          </a:p>
          <a:p>
            <a:r>
              <a:rPr kumimoji="1" lang="ja-JP" altLang="en-US" dirty="0"/>
              <a:t>第二引数が処理する桁数を指定</a:t>
            </a:r>
            <a:endParaRPr kumimoji="1" lang="en-US" altLang="ja-JP" dirty="0"/>
          </a:p>
          <a:p>
            <a:pPr lvl="1"/>
            <a:r>
              <a:rPr lang="ja-JP" altLang="en-US" dirty="0"/>
              <a:t>小数点以下は　正の整数</a:t>
            </a:r>
            <a:endParaRPr lang="en-US" altLang="ja-JP" dirty="0"/>
          </a:p>
          <a:p>
            <a:pPr lvl="1"/>
            <a:r>
              <a:rPr kumimoji="1" lang="ja-JP" altLang="en-US" dirty="0"/>
              <a:t>整数部分は　　負の整数</a:t>
            </a:r>
            <a:endParaRPr kumimoji="1" lang="en-US" altLang="ja-JP" dirty="0"/>
          </a:p>
          <a:p>
            <a:pPr lvl="1"/>
            <a:r>
              <a:rPr lang="ja-JP" altLang="en-US" dirty="0"/>
              <a:t>整数にする場合は　</a:t>
            </a:r>
            <a:r>
              <a:rPr lang="en-US" altLang="ja-JP" dirty="0"/>
              <a:t>0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83855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38FEAE-5DA8-479D-95BF-1695C3615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表を引く</a:t>
            </a:r>
            <a:br>
              <a:rPr kumimoji="1" lang="en-US" altLang="ja-JP" dirty="0"/>
            </a:br>
            <a:r>
              <a:rPr kumimoji="1" lang="en-US" altLang="ja-JP" dirty="0"/>
              <a:t>VLOOKUP</a:t>
            </a:r>
            <a:r>
              <a:rPr kumimoji="1" lang="ja-JP" altLang="en-US" dirty="0"/>
              <a:t>関数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619E80C-CF2E-4F1E-A15B-3CB6CD5C2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「近似値を含めて検索」の場合</a:t>
            </a:r>
            <a:endParaRPr lang="en-US" altLang="ja-JP" dirty="0"/>
          </a:p>
          <a:p>
            <a:r>
              <a:rPr kumimoji="1" lang="ja-JP" altLang="en-US" dirty="0"/>
              <a:t>第二引数で指定する「範囲」の対象は、</a:t>
            </a:r>
            <a:endParaRPr kumimoji="1" lang="en-US" altLang="ja-JP" dirty="0"/>
          </a:p>
          <a:p>
            <a:pPr lvl="1"/>
            <a:r>
              <a:rPr kumimoji="1" lang="ja-JP" altLang="en-US" dirty="0"/>
              <a:t>最左端に区分の初期値を表す数字</a:t>
            </a:r>
            <a:endParaRPr kumimoji="1" lang="en-US" altLang="ja-JP" dirty="0"/>
          </a:p>
          <a:p>
            <a:pPr lvl="1"/>
            <a:r>
              <a:rPr lang="ja-JP" altLang="en-US" dirty="0"/>
              <a:t>最左端は昇順</a:t>
            </a:r>
            <a:endParaRPr lang="en-US" altLang="ja-JP" dirty="0"/>
          </a:p>
          <a:p>
            <a:pPr lvl="1"/>
            <a:r>
              <a:rPr kumimoji="1" lang="ja-JP" altLang="en-US" dirty="0"/>
              <a:t>第三引数で指定する値は左から数えた列数</a:t>
            </a:r>
            <a:endParaRPr kumimoji="1" lang="en-US" altLang="ja-JP" dirty="0"/>
          </a:p>
          <a:p>
            <a:r>
              <a:rPr lang="ja-JP" altLang="en-US" dirty="0"/>
              <a:t>第四引数「検索の方法」は</a:t>
            </a:r>
            <a:r>
              <a:rPr lang="en-US" altLang="ja-JP" dirty="0"/>
              <a:t>TRUE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26240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3B6478F-D66F-41BB-AA4E-D13474794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引数で指定することができる事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2B06269-82D0-4206-8064-96723D3F4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数値・文字列</a:t>
            </a:r>
            <a:endParaRPr kumimoji="1" lang="en-US" altLang="ja-JP" dirty="0"/>
          </a:p>
          <a:p>
            <a:r>
              <a:rPr kumimoji="1" lang="ja-JP" altLang="en-US" dirty="0"/>
              <a:t>セルの参照</a:t>
            </a:r>
            <a:endParaRPr kumimoji="1" lang="en-US" altLang="ja-JP" dirty="0"/>
          </a:p>
          <a:p>
            <a:r>
              <a:rPr lang="ja-JP" altLang="en-US" dirty="0"/>
              <a:t>セルの参照を使った計算</a:t>
            </a:r>
            <a:endParaRPr lang="en-US" altLang="ja-JP" dirty="0"/>
          </a:p>
          <a:p>
            <a:r>
              <a:rPr kumimoji="1" lang="ja-JP" altLang="en-US" dirty="0"/>
              <a:t>関数</a:t>
            </a:r>
          </a:p>
        </p:txBody>
      </p:sp>
    </p:spTree>
    <p:extLst>
      <p:ext uri="{BB962C8B-B14F-4D97-AF65-F5344CB8AC3E}">
        <p14:creationId xmlns:p14="http://schemas.microsoft.com/office/powerpoint/2010/main" val="3962855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E49199-6BB1-4A39-8D96-1FC7B2BC1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まとめ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339C6D2-70A4-44F2-AFC7-9DA9A17EEEF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/>
              <a:t>VLOOKUP</a:t>
            </a:r>
            <a:r>
              <a:rPr kumimoji="1" lang="ja-JP" altLang="en-US" dirty="0"/>
              <a:t>関数は実務上よく使う</a:t>
            </a:r>
            <a:endParaRPr kumimoji="1" lang="en-US" altLang="ja-JP" dirty="0"/>
          </a:p>
          <a:p>
            <a:r>
              <a:rPr lang="ja-JP" altLang="en-US" dirty="0"/>
              <a:t>一般的な言葉で検索はできない</a:t>
            </a:r>
            <a:endParaRPr lang="en-US" altLang="ja-JP" dirty="0"/>
          </a:p>
          <a:p>
            <a:r>
              <a:rPr kumimoji="1" lang="en-US" altLang="ja-JP" dirty="0"/>
              <a:t>VLOOKUP</a:t>
            </a:r>
            <a:r>
              <a:rPr kumimoji="1" lang="ja-JP" altLang="en-US" dirty="0"/>
              <a:t>を使うための前提条件がある</a:t>
            </a:r>
            <a:endParaRPr kumimoji="1" lang="en-US" altLang="ja-JP" dirty="0"/>
          </a:p>
          <a:p>
            <a:r>
              <a:rPr kumimoji="1" lang="ja-JP" altLang="en-US" dirty="0"/>
              <a:t>教わらないと使い方・使い道が分からない関数の存在</a:t>
            </a:r>
          </a:p>
        </p:txBody>
      </p:sp>
    </p:spTree>
    <p:extLst>
      <p:ext uri="{BB962C8B-B14F-4D97-AF65-F5344CB8AC3E}">
        <p14:creationId xmlns:p14="http://schemas.microsoft.com/office/powerpoint/2010/main" val="3641738947"/>
      </p:ext>
    </p:extLst>
  </p:cSld>
  <p:clrMapOvr>
    <a:masterClrMapping/>
  </p:clrMapOvr>
</p:sld>
</file>

<file path=ppt/theme/theme1.xml><?xml version="1.0" encoding="utf-8"?>
<a:theme xmlns:a="http://schemas.openxmlformats.org/drawingml/2006/main" name="最上資料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8DAE2AE3-C59F-48A3-9103-F2F3BF144A0F}" vid="{4D5D5513-BF3E-4C7E-A649-E8F4B55991D4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最上資料館">
      <a:majorFont>
        <a:latin typeface="Times New Roman"/>
        <a:ea typeface="HG丸ｺﾞｼｯｸM-PRO"/>
        <a:cs typeface=""/>
      </a:majorFont>
      <a:minorFont>
        <a:latin typeface="Times New Roman"/>
        <a:ea typeface="HG丸ｺﾞｼｯｸM-PRO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最上資料館</Template>
  <TotalTime>179</TotalTime>
  <Words>307</Words>
  <Application>Microsoft Office PowerPoint</Application>
  <PresentationFormat>ワイド画面</PresentationFormat>
  <Paragraphs>49</Paragraphs>
  <Slides>8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3" baseType="lpstr">
      <vt:lpstr>HG丸ｺﾞｼｯｸM-PRO</vt:lpstr>
      <vt:lpstr>Arial</vt:lpstr>
      <vt:lpstr>Roboto</vt:lpstr>
      <vt:lpstr>Times New Roman</vt:lpstr>
      <vt:lpstr>最上資料館</vt:lpstr>
      <vt:lpstr>Excel　概数を求め表を引く方法</vt:lpstr>
      <vt:lpstr>想定している作業の概要</vt:lpstr>
      <vt:lpstr>動画視聴（29分43秒）</vt:lpstr>
      <vt:lpstr>入力規則の設定</vt:lpstr>
      <vt:lpstr>端数処理 roundup関数・rounddown関数・round関数</vt:lpstr>
      <vt:lpstr>表を引く VLOOKUP関数</vt:lpstr>
      <vt:lpstr>引数で指定することができる事</vt:lpstr>
      <vt:lpstr>まとめ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表を引き、端数を処理する。</dc:title>
  <dc:creator>最上健児</dc:creator>
  <cp:lastModifiedBy>ゆっくり市場調査論</cp:lastModifiedBy>
  <cp:revision>7</cp:revision>
  <dcterms:created xsi:type="dcterms:W3CDTF">2020-09-28T11:05:58Z</dcterms:created>
  <dcterms:modified xsi:type="dcterms:W3CDTF">2021-10-07T23:46:13Z</dcterms:modified>
</cp:coreProperties>
</file>