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handoutMasterIdLst>
    <p:handoutMasterId r:id="rId13"/>
  </p:handoutMasterIdLst>
  <p:sldIdLst>
    <p:sldId id="256" r:id="rId5"/>
    <p:sldId id="258" r:id="rId6"/>
    <p:sldId id="259" r:id="rId7"/>
    <p:sldId id="260" r:id="rId8"/>
    <p:sldId id="261" r:id="rId9"/>
    <p:sldId id="262" r:id="rId10"/>
    <p:sldId id="263"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02" d="100"/>
          <a:sy n="102" d="100"/>
        </p:scale>
        <p:origin x="894" y="2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86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健児 最上" userId="39c8057c0940087e" providerId="LiveId" clId="{A9050F4B-4860-4365-945B-997306E8801C}"/>
    <pc:docChg chg="delSld">
      <pc:chgData name="健児 最上" userId="39c8057c0940087e" providerId="LiveId" clId="{A9050F4B-4860-4365-945B-997306E8801C}" dt="2025-10-27T01:01:28.653" v="0" actId="47"/>
      <pc:docMkLst>
        <pc:docMk/>
      </pc:docMkLst>
      <pc:sldChg chg="del">
        <pc:chgData name="健児 最上" userId="39c8057c0940087e" providerId="LiveId" clId="{A9050F4B-4860-4365-945B-997306E8801C}" dt="2025-10-27T01:01:28.653" v="0" actId="47"/>
        <pc:sldMkLst>
          <pc:docMk/>
          <pc:sldMk cId="75400328" sldId="257"/>
        </pc:sldMkLst>
      </pc:sldChg>
    </pc:docChg>
  </pc:docChgLst>
  <pc:docChgLst>
    <pc:chgData name="最上健児" userId="03e094fd-291a-4030-9f28-a3cc6b5984cc" providerId="ADAL" clId="{87E89263-34D3-4503-9AA1-E639E67CC5E5}"/>
    <pc:docChg chg="modSld">
      <pc:chgData name="最上健児" userId="03e094fd-291a-4030-9f28-a3cc6b5984cc" providerId="ADAL" clId="{87E89263-34D3-4503-9AA1-E639E67CC5E5}" dt="2020-07-12T19:59:17.103" v="86"/>
      <pc:docMkLst>
        <pc:docMk/>
      </pc:docMkLst>
      <pc:sldChg chg="modSp mod">
        <pc:chgData name="最上健児" userId="03e094fd-291a-4030-9f28-a3cc6b5984cc" providerId="ADAL" clId="{87E89263-34D3-4503-9AA1-E639E67CC5E5}" dt="2020-07-12T19:59:17.103" v="86"/>
        <pc:sldMkLst>
          <pc:docMk/>
          <pc:sldMk cId="1593017499" sldId="26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5BED9958-FE19-4A78-A183-793312B85A5E}"/>
              </a:ext>
            </a:extLst>
          </p:cNvPr>
          <p:cNvCxnSpPr>
            <a:cxnSpLocks/>
          </p:cNvCxnSpPr>
          <p:nvPr/>
        </p:nvCxnSpPr>
        <p:spPr>
          <a:xfrm>
            <a:off x="0" y="8532000"/>
            <a:ext cx="6858000" cy="0"/>
          </a:xfrm>
          <a:prstGeom prst="line">
            <a:avLst/>
          </a:prstGeom>
          <a:ln w="38100">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2811693B-B593-41E2-B652-2397617DD4D3}"/>
              </a:ext>
            </a:extLst>
          </p:cNvPr>
          <p:cNvCxnSpPr>
            <a:cxnSpLocks/>
          </p:cNvCxnSpPr>
          <p:nvPr/>
        </p:nvCxnSpPr>
        <p:spPr>
          <a:xfrm>
            <a:off x="0" y="612000"/>
            <a:ext cx="6858000" cy="0"/>
          </a:xfrm>
          <a:prstGeom prst="line">
            <a:avLst/>
          </a:prstGeom>
          <a:ln w="38100">
            <a:solidFill>
              <a:schemeClr val="tx1"/>
            </a:solidFill>
          </a:ln>
          <a:effectLst>
            <a:outerShdw blurRad="50800" dist="38100" dir="16200000"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2DEDCD94-2A65-4377-AC74-3D1F9DA59297}"/>
              </a:ext>
            </a:extLst>
          </p:cNvPr>
          <p:cNvSpPr/>
          <p:nvPr/>
        </p:nvSpPr>
        <p:spPr>
          <a:xfrm>
            <a:off x="0" y="0"/>
            <a:ext cx="6858000"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ゆっくり市場調査論</a:t>
            </a:r>
          </a:p>
        </p:txBody>
      </p:sp>
      <p:sp>
        <p:nvSpPr>
          <p:cNvPr id="13" name="正方形/長方形 12">
            <a:extLst>
              <a:ext uri="{FF2B5EF4-FFF2-40B4-BE49-F238E27FC236}">
                <a16:creationId xmlns:a16="http://schemas.microsoft.com/office/drawing/2014/main" id="{FBCA510A-A803-4714-9B78-3FCBBE84CFFF}"/>
              </a:ext>
            </a:extLst>
          </p:cNvPr>
          <p:cNvSpPr/>
          <p:nvPr/>
        </p:nvSpPr>
        <p:spPr>
          <a:xfrm>
            <a:off x="0" y="8532000"/>
            <a:ext cx="1989000"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最上資料館</a:t>
            </a:r>
          </a:p>
        </p:txBody>
      </p:sp>
      <p:sp>
        <p:nvSpPr>
          <p:cNvPr id="14" name="正方形/長方形 13">
            <a:extLst>
              <a:ext uri="{FF2B5EF4-FFF2-40B4-BE49-F238E27FC236}">
                <a16:creationId xmlns:a16="http://schemas.microsoft.com/office/drawing/2014/main" id="{E1700CE3-681C-476A-A0B0-2ADD1BA72AB1}"/>
              </a:ext>
            </a:extLst>
          </p:cNvPr>
          <p:cNvSpPr/>
          <p:nvPr/>
        </p:nvSpPr>
        <p:spPr>
          <a:xfrm>
            <a:off x="5589000" y="8550790"/>
            <a:ext cx="1269000"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DFBFBFF-80A0-4560-A357-558D1CD27673}" type="slidenum">
              <a:rPr kumimoji="1" lang="ja-JP" altLang="en-US" sz="3200" smtClean="0">
                <a:solidFill>
                  <a:schemeClr val="tx1"/>
                </a:solidFill>
              </a:rPr>
              <a:pPr algn="r"/>
              <a:t>‹#›</a:t>
            </a:fld>
            <a:endParaRPr kumimoji="1" lang="ja-JP" altLang="en-US" sz="3200" dirty="0">
              <a:solidFill>
                <a:schemeClr val="tx1"/>
              </a:solidFill>
            </a:endParaRPr>
          </a:p>
        </p:txBody>
      </p:sp>
    </p:spTree>
    <p:extLst>
      <p:ext uri="{BB962C8B-B14F-4D97-AF65-F5344CB8AC3E}">
        <p14:creationId xmlns:p14="http://schemas.microsoft.com/office/powerpoint/2010/main" val="1028750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no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a:ln>
            <a:noFill/>
          </a:ln>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9" name="直線コネクタ 8">
            <a:extLst>
              <a:ext uri="{FF2B5EF4-FFF2-40B4-BE49-F238E27FC236}">
                <a16:creationId xmlns:a16="http://schemas.microsoft.com/office/drawing/2014/main" id="{B56A8A41-631D-456B-B4FA-FD898E691BA1}"/>
              </a:ext>
            </a:extLst>
          </p:cNvPr>
          <p:cNvCxnSpPr>
            <a:cxnSpLocks/>
          </p:cNvCxnSpPr>
          <p:nvPr/>
        </p:nvCxnSpPr>
        <p:spPr>
          <a:xfrm>
            <a:off x="0" y="8532000"/>
            <a:ext cx="6858000" cy="0"/>
          </a:xfrm>
          <a:prstGeom prst="line">
            <a:avLst/>
          </a:prstGeom>
          <a:ln w="38100">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AF235E9E-3EE9-4A8D-9FE7-152D48ACAF86}"/>
              </a:ext>
            </a:extLst>
          </p:cNvPr>
          <p:cNvSpPr/>
          <p:nvPr/>
        </p:nvSpPr>
        <p:spPr>
          <a:xfrm>
            <a:off x="0" y="8532000"/>
            <a:ext cx="2062976"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000" dirty="0">
                <a:solidFill>
                  <a:schemeClr val="tx1"/>
                </a:solidFill>
              </a:rPr>
              <a:t>最上資料館</a:t>
            </a:r>
          </a:p>
        </p:txBody>
      </p:sp>
      <p:sp>
        <p:nvSpPr>
          <p:cNvPr id="14" name="正方形/長方形 13">
            <a:extLst>
              <a:ext uri="{FF2B5EF4-FFF2-40B4-BE49-F238E27FC236}">
                <a16:creationId xmlns:a16="http://schemas.microsoft.com/office/drawing/2014/main" id="{5C589A78-7AF5-438E-B661-8F368CD335B8}"/>
              </a:ext>
            </a:extLst>
          </p:cNvPr>
          <p:cNvSpPr/>
          <p:nvPr/>
        </p:nvSpPr>
        <p:spPr>
          <a:xfrm>
            <a:off x="4795024" y="8532000"/>
            <a:ext cx="2062976"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EC7AFD65-46EC-4FAB-B381-FE8AA2D3D704}" type="slidenum">
              <a:rPr kumimoji="1" lang="ja-JP" altLang="en-US" sz="2000" smtClean="0">
                <a:solidFill>
                  <a:schemeClr val="tx1"/>
                </a:solidFill>
              </a:rPr>
              <a:pPr algn="r"/>
              <a:t>‹#›</a:t>
            </a:fld>
            <a:endParaRPr kumimoji="1" lang="ja-JP" altLang="en-US" sz="2000" dirty="0">
              <a:solidFill>
                <a:schemeClr val="tx1"/>
              </a:solidFill>
            </a:endParaRPr>
          </a:p>
        </p:txBody>
      </p:sp>
      <p:sp>
        <p:nvSpPr>
          <p:cNvPr id="15" name="正方形/長方形 14">
            <a:extLst>
              <a:ext uri="{FF2B5EF4-FFF2-40B4-BE49-F238E27FC236}">
                <a16:creationId xmlns:a16="http://schemas.microsoft.com/office/drawing/2014/main" id="{9F21AC3E-8BCC-416E-9B58-F1E6AF00EF0E}"/>
              </a:ext>
            </a:extLst>
          </p:cNvPr>
          <p:cNvSpPr/>
          <p:nvPr/>
        </p:nvSpPr>
        <p:spPr>
          <a:xfrm>
            <a:off x="0" y="0"/>
            <a:ext cx="6858000" cy="612000"/>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ゆっくり市場調査論</a:t>
            </a:r>
          </a:p>
        </p:txBody>
      </p:sp>
      <p:cxnSp>
        <p:nvCxnSpPr>
          <p:cNvPr id="16" name="直線コネクタ 15">
            <a:extLst>
              <a:ext uri="{FF2B5EF4-FFF2-40B4-BE49-F238E27FC236}">
                <a16:creationId xmlns:a16="http://schemas.microsoft.com/office/drawing/2014/main" id="{9CDC15B5-F230-4AA9-AAEB-8AF9FBB68FF8}"/>
              </a:ext>
            </a:extLst>
          </p:cNvPr>
          <p:cNvCxnSpPr>
            <a:cxnSpLocks/>
          </p:cNvCxnSpPr>
          <p:nvPr/>
        </p:nvCxnSpPr>
        <p:spPr>
          <a:xfrm>
            <a:off x="0" y="612000"/>
            <a:ext cx="6858000" cy="0"/>
          </a:xfrm>
          <a:prstGeom prst="line">
            <a:avLst/>
          </a:prstGeom>
          <a:ln w="38100">
            <a:solidFill>
              <a:schemeClr val="tx1"/>
            </a:solidFill>
          </a:ln>
          <a:effectLst>
            <a:outerShdw blurRad="50800" dist="38100" dir="16200000"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13047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905446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38661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62211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68435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3057891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318950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181294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85427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277131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65950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526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1575637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380214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237312"/>
            <a:ext cx="1631504" cy="6071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40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129345"/>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362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F40C3D8E-67D7-4DCF-BA09-677004D46EFF}"/>
              </a:ext>
            </a:extLst>
          </p:cNvPr>
          <p:cNvSpPr>
            <a:spLocks noGrp="1"/>
          </p:cNvSpPr>
          <p:nvPr>
            <p:ph type="body" sz="quarter" idx="10"/>
          </p:nvPr>
        </p:nvSpPr>
        <p:spPr/>
        <p:txBody>
          <a:bodyPr/>
          <a:lstStyle/>
          <a:p>
            <a:r>
              <a:rPr kumimoji="1" lang="ja-JP" altLang="en-US" dirty="0"/>
              <a:t>統計グラフで求められる事</a:t>
            </a:r>
            <a:endParaRPr kumimoji="1" lang="en-US" altLang="ja-JP" dirty="0"/>
          </a:p>
          <a:p>
            <a:r>
              <a:rPr kumimoji="1" lang="ja-JP" altLang="en-US" dirty="0"/>
              <a:t>統計グラフの作り方</a:t>
            </a:r>
            <a:endParaRPr kumimoji="1" lang="en-US" altLang="ja-JP" dirty="0"/>
          </a:p>
          <a:p>
            <a:endParaRPr kumimoji="1" lang="ja-JP" altLang="en-US" dirty="0"/>
          </a:p>
        </p:txBody>
      </p:sp>
      <p:sp>
        <p:nvSpPr>
          <p:cNvPr id="3" name="テキスト プレースホルダー 2">
            <a:extLst>
              <a:ext uri="{FF2B5EF4-FFF2-40B4-BE49-F238E27FC236}">
                <a16:creationId xmlns:a16="http://schemas.microsoft.com/office/drawing/2014/main" id="{27612EE0-D1AC-46E5-8F6E-2CCA4580C9DF}"/>
              </a:ext>
            </a:extLst>
          </p:cNvPr>
          <p:cNvSpPr>
            <a:spLocks noGrp="1"/>
          </p:cNvSpPr>
          <p:nvPr>
            <p:ph type="body" sz="quarter" idx="11"/>
          </p:nvPr>
        </p:nvSpPr>
        <p:spPr/>
        <p:txBody>
          <a:bodyPr>
            <a:normAutofit fontScale="92500" lnSpcReduction="10000"/>
          </a:bodyPr>
          <a:lstStyle/>
          <a:p>
            <a:r>
              <a:rPr kumimoji="1" lang="ja-JP" altLang="en-US" dirty="0"/>
              <a:t>統計グラフには作法があります。</a:t>
            </a:r>
            <a:endParaRPr kumimoji="1" lang="en-US" altLang="ja-JP" dirty="0"/>
          </a:p>
          <a:p>
            <a:r>
              <a:rPr kumimoji="1" lang="ja-JP" altLang="en-US" dirty="0"/>
              <a:t>作法を守らないと話を聞いてはもらえません。</a:t>
            </a:r>
            <a:endParaRPr kumimoji="1" lang="en-US" altLang="ja-JP" dirty="0"/>
          </a:p>
          <a:p>
            <a:r>
              <a:rPr lang="ja-JP" altLang="en-US" dirty="0"/>
              <a:t>些細な事なので、守ってください。</a:t>
            </a:r>
            <a:endParaRPr kumimoji="1" lang="ja-JP" altLang="en-US" dirty="0"/>
          </a:p>
        </p:txBody>
      </p:sp>
      <p:sp>
        <p:nvSpPr>
          <p:cNvPr id="4" name="テキスト プレースホルダー 3">
            <a:extLst>
              <a:ext uri="{FF2B5EF4-FFF2-40B4-BE49-F238E27FC236}">
                <a16:creationId xmlns:a16="http://schemas.microsoft.com/office/drawing/2014/main" id="{4BE4CA40-2124-4199-8FA1-AA9E26385887}"/>
              </a:ext>
            </a:extLst>
          </p:cNvPr>
          <p:cNvSpPr>
            <a:spLocks noGrp="1"/>
          </p:cNvSpPr>
          <p:nvPr>
            <p:ph type="body" sz="quarter" idx="12"/>
          </p:nvPr>
        </p:nvSpPr>
        <p:spPr/>
        <p:txBody>
          <a:bodyPr/>
          <a:lstStyle/>
          <a:p>
            <a:r>
              <a:rPr kumimoji="1" lang="ja-JP" altLang="en-US" dirty="0"/>
              <a:t>今日のポイント</a:t>
            </a:r>
          </a:p>
        </p:txBody>
      </p:sp>
      <p:sp>
        <p:nvSpPr>
          <p:cNvPr id="5" name="テキスト プレースホルダー 4">
            <a:extLst>
              <a:ext uri="{FF2B5EF4-FFF2-40B4-BE49-F238E27FC236}">
                <a16:creationId xmlns:a16="http://schemas.microsoft.com/office/drawing/2014/main" id="{0C859602-3CC9-45B5-AC9D-C722A846827C}"/>
              </a:ext>
            </a:extLst>
          </p:cNvPr>
          <p:cNvSpPr>
            <a:spLocks noGrp="1"/>
          </p:cNvSpPr>
          <p:nvPr>
            <p:ph type="body" sz="quarter" idx="13"/>
          </p:nvPr>
        </p:nvSpPr>
        <p:spPr/>
        <p:txBody>
          <a:bodyPr/>
          <a:lstStyle/>
          <a:p>
            <a:r>
              <a:rPr kumimoji="1" lang="ja-JP" altLang="en-US" dirty="0"/>
              <a:t>はじめに</a:t>
            </a:r>
          </a:p>
        </p:txBody>
      </p:sp>
      <p:sp>
        <p:nvSpPr>
          <p:cNvPr id="6" name="タイトル 5">
            <a:extLst>
              <a:ext uri="{FF2B5EF4-FFF2-40B4-BE49-F238E27FC236}">
                <a16:creationId xmlns:a16="http://schemas.microsoft.com/office/drawing/2014/main" id="{51C870C5-0AA3-4103-89AB-DD90F5600F7B}"/>
              </a:ext>
            </a:extLst>
          </p:cNvPr>
          <p:cNvSpPr>
            <a:spLocks noGrp="1"/>
          </p:cNvSpPr>
          <p:nvPr>
            <p:ph type="title"/>
          </p:nvPr>
        </p:nvSpPr>
        <p:spPr/>
        <p:txBody>
          <a:bodyPr/>
          <a:lstStyle/>
          <a:p>
            <a:r>
              <a:rPr kumimoji="1" lang="ja-JP" altLang="en-US" dirty="0"/>
              <a:t>統計グラフの作り方</a:t>
            </a:r>
          </a:p>
        </p:txBody>
      </p:sp>
    </p:spTree>
    <p:extLst>
      <p:ext uri="{BB962C8B-B14F-4D97-AF65-F5344CB8AC3E}">
        <p14:creationId xmlns:p14="http://schemas.microsoft.com/office/powerpoint/2010/main" val="2196389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C43535-417E-4644-AE95-169A0D63B762}"/>
              </a:ext>
            </a:extLst>
          </p:cNvPr>
          <p:cNvSpPr>
            <a:spLocks noGrp="1"/>
          </p:cNvSpPr>
          <p:nvPr>
            <p:ph type="title"/>
          </p:nvPr>
        </p:nvSpPr>
        <p:spPr/>
        <p:txBody>
          <a:bodyPr/>
          <a:lstStyle/>
          <a:p>
            <a:r>
              <a:rPr kumimoji="1" lang="ja-JP" altLang="en-US" dirty="0"/>
              <a:t>統計グラフの作法</a:t>
            </a:r>
          </a:p>
        </p:txBody>
      </p:sp>
      <p:sp>
        <p:nvSpPr>
          <p:cNvPr id="3" name="コンテンツ プレースホルダー 2">
            <a:extLst>
              <a:ext uri="{FF2B5EF4-FFF2-40B4-BE49-F238E27FC236}">
                <a16:creationId xmlns:a16="http://schemas.microsoft.com/office/drawing/2014/main" id="{711A9370-E650-4506-915A-CAF0A08C6A04}"/>
              </a:ext>
            </a:extLst>
          </p:cNvPr>
          <p:cNvSpPr>
            <a:spLocks noGrp="1"/>
          </p:cNvSpPr>
          <p:nvPr>
            <p:ph idx="1"/>
          </p:nvPr>
        </p:nvSpPr>
        <p:spPr/>
        <p:txBody>
          <a:bodyPr/>
          <a:lstStyle/>
          <a:p>
            <a:r>
              <a:rPr kumimoji="1" lang="ja-JP" altLang="en-US" dirty="0"/>
              <a:t>グラフに名前を付ける事</a:t>
            </a:r>
            <a:endParaRPr kumimoji="1" lang="en-US" altLang="ja-JP" dirty="0"/>
          </a:p>
          <a:p>
            <a:r>
              <a:rPr lang="ja-JP" altLang="en-US" dirty="0"/>
              <a:t>軸に名前を付ける事</a:t>
            </a:r>
            <a:endParaRPr lang="en-US" altLang="ja-JP" dirty="0"/>
          </a:p>
          <a:p>
            <a:r>
              <a:rPr kumimoji="1" lang="ja-JP" altLang="en-US" dirty="0"/>
              <a:t>数値を適切に表示する事</a:t>
            </a:r>
            <a:endParaRPr kumimoji="1" lang="en-US" altLang="ja-JP" dirty="0"/>
          </a:p>
          <a:p>
            <a:r>
              <a:rPr lang="ja-JP" altLang="en-US" dirty="0"/>
              <a:t>単位を明示する事</a:t>
            </a:r>
            <a:endParaRPr kumimoji="1" lang="ja-JP" altLang="en-US" dirty="0"/>
          </a:p>
        </p:txBody>
      </p:sp>
    </p:spTree>
    <p:extLst>
      <p:ext uri="{BB962C8B-B14F-4D97-AF65-F5344CB8AC3E}">
        <p14:creationId xmlns:p14="http://schemas.microsoft.com/office/powerpoint/2010/main" val="2991290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2A04CC-3BE8-4C87-AB2C-C14288A33788}"/>
              </a:ext>
            </a:extLst>
          </p:cNvPr>
          <p:cNvSpPr>
            <a:spLocks noGrp="1"/>
          </p:cNvSpPr>
          <p:nvPr>
            <p:ph type="title"/>
          </p:nvPr>
        </p:nvSpPr>
        <p:spPr/>
        <p:txBody>
          <a:bodyPr/>
          <a:lstStyle/>
          <a:p>
            <a:r>
              <a:rPr kumimoji="1" lang="ja-JP" altLang="en-US" dirty="0"/>
              <a:t>グラフの名前の決まり</a:t>
            </a:r>
          </a:p>
        </p:txBody>
      </p:sp>
      <p:sp>
        <p:nvSpPr>
          <p:cNvPr id="3" name="コンテンツ プレースホルダー 2">
            <a:extLst>
              <a:ext uri="{FF2B5EF4-FFF2-40B4-BE49-F238E27FC236}">
                <a16:creationId xmlns:a16="http://schemas.microsoft.com/office/drawing/2014/main" id="{2C4A87FA-16B3-4E19-91EA-FC0BB86E23CC}"/>
              </a:ext>
            </a:extLst>
          </p:cNvPr>
          <p:cNvSpPr>
            <a:spLocks noGrp="1"/>
          </p:cNvSpPr>
          <p:nvPr>
            <p:ph idx="1"/>
          </p:nvPr>
        </p:nvSpPr>
        <p:spPr/>
        <p:txBody>
          <a:bodyPr/>
          <a:lstStyle/>
          <a:p>
            <a:r>
              <a:rPr kumimoji="1" lang="ja-JP" altLang="en-US" dirty="0"/>
              <a:t>名前は、同一レポート・文書・プレゼンテーション内において同じ名前を使ってはいけない</a:t>
            </a:r>
            <a:endParaRPr kumimoji="1" lang="en-US" altLang="ja-JP" dirty="0"/>
          </a:p>
          <a:p>
            <a:r>
              <a:rPr lang="ja-JP" altLang="en-US" dirty="0"/>
              <a:t>名前は、グラフの示す情報を明確に表さなくてはならない</a:t>
            </a:r>
            <a:endParaRPr lang="en-US" altLang="ja-JP" dirty="0"/>
          </a:p>
          <a:p>
            <a:endParaRPr kumimoji="1" lang="ja-JP" altLang="en-US" dirty="0"/>
          </a:p>
        </p:txBody>
      </p:sp>
    </p:spTree>
    <p:extLst>
      <p:ext uri="{BB962C8B-B14F-4D97-AF65-F5344CB8AC3E}">
        <p14:creationId xmlns:p14="http://schemas.microsoft.com/office/powerpoint/2010/main" val="1428037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F739C3-34B2-410B-873B-F49E480E0DFF}"/>
              </a:ext>
            </a:extLst>
          </p:cNvPr>
          <p:cNvSpPr>
            <a:spLocks noGrp="1"/>
          </p:cNvSpPr>
          <p:nvPr>
            <p:ph type="title"/>
          </p:nvPr>
        </p:nvSpPr>
        <p:spPr/>
        <p:txBody>
          <a:bodyPr/>
          <a:lstStyle/>
          <a:p>
            <a:r>
              <a:rPr kumimoji="1" lang="ja-JP" altLang="en-US" dirty="0"/>
              <a:t>軸の決まり</a:t>
            </a:r>
          </a:p>
        </p:txBody>
      </p:sp>
      <p:sp>
        <p:nvSpPr>
          <p:cNvPr id="3" name="コンテンツ プレースホルダー 2">
            <a:extLst>
              <a:ext uri="{FF2B5EF4-FFF2-40B4-BE49-F238E27FC236}">
                <a16:creationId xmlns:a16="http://schemas.microsoft.com/office/drawing/2014/main" id="{703B3C7E-BC0A-4413-9209-9FF61B361496}"/>
              </a:ext>
            </a:extLst>
          </p:cNvPr>
          <p:cNvSpPr>
            <a:spLocks noGrp="1"/>
          </p:cNvSpPr>
          <p:nvPr>
            <p:ph idx="1"/>
          </p:nvPr>
        </p:nvSpPr>
        <p:spPr/>
        <p:txBody>
          <a:bodyPr/>
          <a:lstStyle/>
          <a:p>
            <a:r>
              <a:rPr kumimoji="1" lang="ja-JP" altLang="en-US" dirty="0"/>
              <a:t>自明であっても軸に名前をつけなくてはならない</a:t>
            </a:r>
            <a:endParaRPr kumimoji="1" lang="en-US" altLang="ja-JP" dirty="0"/>
          </a:p>
          <a:p>
            <a:r>
              <a:rPr lang="ja-JP" altLang="en-US" dirty="0"/>
              <a:t>軸の目盛は適切な単位をつけなくてはならない</a:t>
            </a:r>
            <a:endParaRPr lang="en-US" altLang="ja-JP" dirty="0"/>
          </a:p>
          <a:p>
            <a:r>
              <a:rPr lang="ja-JP" altLang="en-US" dirty="0"/>
              <a:t>比例尺度を表す軸の一部を省略してはならない</a:t>
            </a:r>
            <a:endParaRPr lang="en-US" altLang="ja-JP" dirty="0"/>
          </a:p>
          <a:p>
            <a:r>
              <a:rPr kumimoji="1" lang="ja-JP" altLang="en-US" dirty="0"/>
              <a:t>軸の目盛は一定</a:t>
            </a:r>
            <a:r>
              <a:rPr lang="ja-JP" altLang="en-US" dirty="0"/>
              <a:t>でなくてはならない</a:t>
            </a:r>
            <a:endParaRPr kumimoji="1" lang="ja-JP" altLang="en-US" dirty="0"/>
          </a:p>
        </p:txBody>
      </p:sp>
    </p:spTree>
    <p:extLst>
      <p:ext uri="{BB962C8B-B14F-4D97-AF65-F5344CB8AC3E}">
        <p14:creationId xmlns:p14="http://schemas.microsoft.com/office/powerpoint/2010/main" val="3394213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1BB930-FCE1-4D0C-8C9A-EFE7A5EA626E}"/>
              </a:ext>
            </a:extLst>
          </p:cNvPr>
          <p:cNvSpPr>
            <a:spLocks noGrp="1"/>
          </p:cNvSpPr>
          <p:nvPr>
            <p:ph type="title"/>
          </p:nvPr>
        </p:nvSpPr>
        <p:spPr/>
        <p:txBody>
          <a:bodyPr/>
          <a:lstStyle/>
          <a:p>
            <a:r>
              <a:rPr kumimoji="1" lang="ja-JP" altLang="en-US" dirty="0"/>
              <a:t>円グラフより棒グラフ</a:t>
            </a:r>
          </a:p>
        </p:txBody>
      </p:sp>
      <p:sp>
        <p:nvSpPr>
          <p:cNvPr id="3" name="コンテンツ プレースホルダー 2">
            <a:extLst>
              <a:ext uri="{FF2B5EF4-FFF2-40B4-BE49-F238E27FC236}">
                <a16:creationId xmlns:a16="http://schemas.microsoft.com/office/drawing/2014/main" id="{A7A712B5-4DCB-4726-A4CA-B68006AE7632}"/>
              </a:ext>
            </a:extLst>
          </p:cNvPr>
          <p:cNvSpPr>
            <a:spLocks noGrp="1"/>
          </p:cNvSpPr>
          <p:nvPr>
            <p:ph idx="1"/>
          </p:nvPr>
        </p:nvSpPr>
        <p:spPr/>
        <p:txBody>
          <a:bodyPr/>
          <a:lstStyle/>
          <a:p>
            <a:r>
              <a:rPr kumimoji="1" lang="ja-JP" altLang="en-US" dirty="0"/>
              <a:t>円グラフは統計グラフとしては非推奨</a:t>
            </a:r>
            <a:endParaRPr kumimoji="1" lang="en-US" altLang="ja-JP" dirty="0"/>
          </a:p>
          <a:p>
            <a:r>
              <a:rPr kumimoji="1" lang="ja-JP" altLang="en-US" dirty="0"/>
              <a:t>構成比に直した値で棒グラフで作成するほうが統計グラフとしては好ましい</a:t>
            </a:r>
            <a:endParaRPr kumimoji="1" lang="en-US" altLang="ja-JP" dirty="0"/>
          </a:p>
          <a:p>
            <a:r>
              <a:rPr kumimoji="1" lang="ja-JP" altLang="en-US" dirty="0"/>
              <a:t>ヒストグラムは棒グラフで描くのが普通</a:t>
            </a:r>
            <a:endParaRPr kumimoji="1" lang="en-US" altLang="ja-JP" dirty="0"/>
          </a:p>
          <a:p>
            <a:r>
              <a:rPr kumimoji="1" lang="ja-JP" altLang="en-US" dirty="0"/>
              <a:t>装飾性</a:t>
            </a:r>
            <a:r>
              <a:rPr kumimoji="1" lang="ja-JP" altLang="en-US"/>
              <a:t>と機能性のトレードオフ</a:t>
            </a:r>
            <a:endParaRPr kumimoji="1" lang="en-US" altLang="ja-JP" dirty="0"/>
          </a:p>
          <a:p>
            <a:pPr marL="0" indent="0">
              <a:buNone/>
            </a:pPr>
            <a:endParaRPr kumimoji="1" lang="en-US" altLang="ja-JP" dirty="0"/>
          </a:p>
          <a:p>
            <a:endParaRPr kumimoji="1" lang="ja-JP" altLang="en-US" dirty="0"/>
          </a:p>
        </p:txBody>
      </p:sp>
    </p:spTree>
    <p:extLst>
      <p:ext uri="{BB962C8B-B14F-4D97-AF65-F5344CB8AC3E}">
        <p14:creationId xmlns:p14="http://schemas.microsoft.com/office/powerpoint/2010/main" val="159301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C4BD2F-861C-4E2A-B65A-A0A971969D7E}"/>
              </a:ext>
            </a:extLst>
          </p:cNvPr>
          <p:cNvSpPr>
            <a:spLocks noGrp="1"/>
          </p:cNvSpPr>
          <p:nvPr>
            <p:ph type="title"/>
          </p:nvPr>
        </p:nvSpPr>
        <p:spPr/>
        <p:txBody>
          <a:bodyPr/>
          <a:lstStyle/>
          <a:p>
            <a:r>
              <a:rPr kumimoji="1" lang="en-US" altLang="ja-JP" dirty="0"/>
              <a:t>Excel</a:t>
            </a:r>
            <a:r>
              <a:rPr kumimoji="1" lang="ja-JP" altLang="en-US" dirty="0"/>
              <a:t>のグラフ作成の流れ</a:t>
            </a:r>
          </a:p>
        </p:txBody>
      </p:sp>
      <p:sp>
        <p:nvSpPr>
          <p:cNvPr id="3" name="コンテンツ プレースホルダー 2">
            <a:extLst>
              <a:ext uri="{FF2B5EF4-FFF2-40B4-BE49-F238E27FC236}">
                <a16:creationId xmlns:a16="http://schemas.microsoft.com/office/drawing/2014/main" id="{5E7EA660-D8F5-4505-92A3-0BC9E9149C13}"/>
              </a:ext>
            </a:extLst>
          </p:cNvPr>
          <p:cNvSpPr>
            <a:spLocks noGrp="1"/>
          </p:cNvSpPr>
          <p:nvPr>
            <p:ph idx="1"/>
          </p:nvPr>
        </p:nvSpPr>
        <p:spPr/>
        <p:txBody>
          <a:bodyPr/>
          <a:lstStyle/>
          <a:p>
            <a:r>
              <a:rPr kumimoji="1" lang="ja-JP" altLang="en-US" dirty="0"/>
              <a:t>データ領域を選ぶ</a:t>
            </a:r>
            <a:endParaRPr kumimoji="1" lang="en-US" altLang="ja-JP" dirty="0"/>
          </a:p>
          <a:p>
            <a:r>
              <a:rPr lang="ja-JP" altLang="en-US" dirty="0"/>
              <a:t>「</a:t>
            </a:r>
            <a:r>
              <a:rPr lang="en-US" altLang="ja-JP" dirty="0"/>
              <a:t>F11</a:t>
            </a:r>
            <a:r>
              <a:rPr lang="ja-JP" altLang="en-US" dirty="0"/>
              <a:t>」を入力</a:t>
            </a:r>
            <a:endParaRPr lang="en-US" altLang="ja-JP" dirty="0"/>
          </a:p>
          <a:p>
            <a:r>
              <a:rPr kumimoji="1" lang="ja-JP" altLang="en-US" dirty="0"/>
              <a:t>グラフの種類を変更</a:t>
            </a:r>
            <a:endParaRPr kumimoji="1" lang="en-US" altLang="ja-JP" dirty="0"/>
          </a:p>
          <a:p>
            <a:r>
              <a:rPr lang="ja-JP" altLang="en-US" dirty="0"/>
              <a:t>グラフ要素を追加・編集</a:t>
            </a:r>
            <a:endParaRPr lang="en-US" altLang="ja-JP" dirty="0"/>
          </a:p>
          <a:p>
            <a:pPr lvl="1"/>
            <a:r>
              <a:rPr lang="ja-JP" altLang="en-US" dirty="0"/>
              <a:t>「グラフタイトル」「軸ラベル」「データラベル」</a:t>
            </a:r>
            <a:endParaRPr lang="en-US" altLang="ja-JP" dirty="0"/>
          </a:p>
          <a:p>
            <a:r>
              <a:rPr lang="ja-JP" altLang="en-US" dirty="0"/>
              <a:t>予めグラフを作成する為に基礎データを整理することが好ましい</a:t>
            </a:r>
            <a:endParaRPr lang="en-US" altLang="ja-JP" dirty="0"/>
          </a:p>
          <a:p>
            <a:endParaRPr kumimoji="1" lang="ja-JP" altLang="en-US" dirty="0"/>
          </a:p>
        </p:txBody>
      </p:sp>
    </p:spTree>
    <p:extLst>
      <p:ext uri="{BB962C8B-B14F-4D97-AF65-F5344CB8AC3E}">
        <p14:creationId xmlns:p14="http://schemas.microsoft.com/office/powerpoint/2010/main" val="1120937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A0D896-EF62-4640-8F31-674B92F057F4}"/>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6ADF7F9E-26FF-417A-98A7-C72E0A5951D9}"/>
              </a:ext>
            </a:extLst>
          </p:cNvPr>
          <p:cNvSpPr>
            <a:spLocks noGrp="1"/>
          </p:cNvSpPr>
          <p:nvPr>
            <p:ph idx="1"/>
          </p:nvPr>
        </p:nvSpPr>
        <p:spPr/>
        <p:txBody>
          <a:bodyPr/>
          <a:lstStyle/>
          <a:p>
            <a:r>
              <a:rPr kumimoji="1" lang="ja-JP" altLang="en-US" dirty="0"/>
              <a:t>グラフの名前・軸の名前・単位の明示は重要</a:t>
            </a:r>
            <a:endParaRPr kumimoji="1" lang="en-US" altLang="ja-JP" dirty="0"/>
          </a:p>
          <a:p>
            <a:r>
              <a:rPr lang="ja-JP" altLang="en-US" dirty="0"/>
              <a:t>名付けは経験が必要なので、常に意識して名付けを行うことが大事</a:t>
            </a:r>
            <a:endParaRPr lang="en-US" altLang="ja-JP" dirty="0"/>
          </a:p>
          <a:p>
            <a:r>
              <a:rPr kumimoji="1" lang="ja-JP" altLang="en-US" dirty="0"/>
              <a:t>革新的な発見を人に伝えるためには、保守的な作法を守ったほうが合理的</a:t>
            </a:r>
          </a:p>
        </p:txBody>
      </p:sp>
    </p:spTree>
    <p:extLst>
      <p:ext uri="{BB962C8B-B14F-4D97-AF65-F5344CB8AC3E}">
        <p14:creationId xmlns:p14="http://schemas.microsoft.com/office/powerpoint/2010/main" val="1962007199"/>
      </p:ext>
    </p:extLst>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7F92B4DE-59CE-45B9-AAF4-8D856BA07D36}" vid="{88981CDC-E7D2-4CE8-AD5D-5EE00EA6A7A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28DE5D4AEA5764D87B7AFB7B309F2A5" ma:contentTypeVersion="11" ma:contentTypeDescription="新しいドキュメントを作成します。" ma:contentTypeScope="" ma:versionID="cba4877f9e8307ab348c13a6d9637afe">
  <xsd:schema xmlns:xsd="http://www.w3.org/2001/XMLSchema" xmlns:xs="http://www.w3.org/2001/XMLSchema" xmlns:p="http://schemas.microsoft.com/office/2006/metadata/properties" xmlns:ns3="eec77095-4b1c-44b2-a181-d1fed95b75c1" xmlns:ns4="8ee5d532-8c7f-4cbe-b0aa-db16e2cd38a1" targetNamespace="http://schemas.microsoft.com/office/2006/metadata/properties" ma:root="true" ma:fieldsID="302b2fe521374458be34a279689fd6e8" ns3:_="" ns4:_="">
    <xsd:import namespace="eec77095-4b1c-44b2-a181-d1fed95b75c1"/>
    <xsd:import namespace="8ee5d532-8c7f-4cbe-b0aa-db16e2cd38a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c77095-4b1c-44b2-a181-d1fed95b7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e5d532-8c7f-4cbe-b0aa-db16e2cd38a1"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element name="SharingHintHash" ma:index="16"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CF50C7E-532E-428D-91BF-ECEFDFB806F0}">
  <ds:schemaRefs>
    <ds:schemaRef ds:uri="http://schemas.microsoft.com/sharepoint/v3/contenttype/forms"/>
  </ds:schemaRefs>
</ds:datastoreItem>
</file>

<file path=customXml/itemProps2.xml><?xml version="1.0" encoding="utf-8"?>
<ds:datastoreItem xmlns:ds="http://schemas.openxmlformats.org/officeDocument/2006/customXml" ds:itemID="{FE6A7088-7766-4EA1-A266-FD40A659B0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c77095-4b1c-44b2-a181-d1fed95b75c1"/>
    <ds:schemaRef ds:uri="8ee5d532-8c7f-4cbe-b0aa-db16e2cd38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009E55-2874-421F-ACD0-4622574A721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最上資料館</Template>
  <TotalTime>41</TotalTime>
  <Words>296</Words>
  <Application>Microsoft Office PowerPoint</Application>
  <PresentationFormat>ワイド画面</PresentationFormat>
  <Paragraphs>37</Paragraphs>
  <Slides>7</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HG丸ｺﾞｼｯｸM-PRO</vt:lpstr>
      <vt:lpstr>Arial</vt:lpstr>
      <vt:lpstr>Times New Roman</vt:lpstr>
      <vt:lpstr>最上資料館</vt:lpstr>
      <vt:lpstr>統計グラフの作り方</vt:lpstr>
      <vt:lpstr>統計グラフの作法</vt:lpstr>
      <vt:lpstr>グラフの名前の決まり</vt:lpstr>
      <vt:lpstr>軸の決まり</vt:lpstr>
      <vt:lpstr>円グラフより棒グラフ</vt:lpstr>
      <vt:lpstr>Excelのグラフ作成の流れ</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統計グラフの作り方</dc:title>
  <dc:creator>最上健児</dc:creator>
  <cp:lastModifiedBy>ゆっくり市場調査論</cp:lastModifiedBy>
  <cp:revision>5</cp:revision>
  <dcterms:created xsi:type="dcterms:W3CDTF">2020-07-12T19:17:36Z</dcterms:created>
  <dcterms:modified xsi:type="dcterms:W3CDTF">2025-10-27T01:01:31Z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0x010100328DE5D4AEA5764D87B7AFB7B309F2A5</vt:lpwstr>
  </property>
</Properties>
</file>