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63" r:id="rId6"/>
    <p:sldId id="258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413D2D-0E32-45D3-A612-823BFC9657F1}" v="4" dt="2025-10-27T00:58:08.6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94" y="2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健児 最上" userId="39c8057c0940087e" providerId="LiveId" clId="{A9050F4B-4860-4365-945B-997306E8801C}"/>
    <pc:docChg chg="addSld delSld modSld sldOrd">
      <pc:chgData name="健児 最上" userId="39c8057c0940087e" providerId="LiveId" clId="{A9050F4B-4860-4365-945B-997306E8801C}" dt="2025-10-27T00:58:55.405" v="245" actId="15"/>
      <pc:docMkLst>
        <pc:docMk/>
      </pc:docMkLst>
      <pc:sldChg chg="del">
        <pc:chgData name="健児 最上" userId="39c8057c0940087e" providerId="LiveId" clId="{A9050F4B-4860-4365-945B-997306E8801C}" dt="2025-10-27T00:55:01.924" v="0" actId="47"/>
        <pc:sldMkLst>
          <pc:docMk/>
          <pc:sldMk cId="1348158630" sldId="257"/>
        </pc:sldMkLst>
      </pc:sldChg>
      <pc:sldChg chg="ord">
        <pc:chgData name="健児 最上" userId="39c8057c0940087e" providerId="LiveId" clId="{A9050F4B-4860-4365-945B-997306E8801C}" dt="2025-10-27T00:55:16.709" v="3"/>
        <pc:sldMkLst>
          <pc:docMk/>
          <pc:sldMk cId="1800958801" sldId="258"/>
        </pc:sldMkLst>
      </pc:sldChg>
      <pc:sldChg chg="addSp modSp new mod">
        <pc:chgData name="健児 最上" userId="39c8057c0940087e" providerId="LiveId" clId="{A9050F4B-4860-4365-945B-997306E8801C}" dt="2025-10-27T00:58:55.405" v="245" actId="15"/>
        <pc:sldMkLst>
          <pc:docMk/>
          <pc:sldMk cId="3237515663" sldId="263"/>
        </pc:sldMkLst>
        <pc:spChg chg="mod">
          <ac:chgData name="健児 最上" userId="39c8057c0940087e" providerId="LiveId" clId="{A9050F4B-4860-4365-945B-997306E8801C}" dt="2025-10-27T00:55:30.874" v="48" actId="20577"/>
          <ac:spMkLst>
            <pc:docMk/>
            <pc:sldMk cId="3237515663" sldId="263"/>
            <ac:spMk id="2" creationId="{448EFB79-55CE-2CAB-0EE7-0F71FB79A5C5}"/>
          </ac:spMkLst>
        </pc:spChg>
        <pc:spChg chg="mod">
          <ac:chgData name="健児 最上" userId="39c8057c0940087e" providerId="LiveId" clId="{A9050F4B-4860-4365-945B-997306E8801C}" dt="2025-10-27T00:58:55.405" v="245" actId="15"/>
          <ac:spMkLst>
            <pc:docMk/>
            <pc:sldMk cId="3237515663" sldId="263"/>
            <ac:spMk id="3" creationId="{DF1BDD69-4B33-F257-8299-B2C4E3003DF8}"/>
          </ac:spMkLst>
        </pc:spChg>
        <pc:graphicFrameChg chg="add mod">
          <ac:chgData name="健児 最上" userId="39c8057c0940087e" providerId="LiveId" clId="{A9050F4B-4860-4365-945B-997306E8801C}" dt="2025-10-27T00:58:07.369" v="161"/>
          <ac:graphicFrameMkLst>
            <pc:docMk/>
            <pc:sldMk cId="3237515663" sldId="263"/>
            <ac:graphicFrameMk id="4" creationId="{106A7DD4-A37F-7ACF-B6E2-1B5DC97248D4}"/>
          </ac:graphicFrameMkLst>
        </pc:graphicFrameChg>
      </pc:sldChg>
    </pc:docChg>
  </pc:docChgLst>
  <pc:docChgLst>
    <pc:chgData name="ゆっくり市場調査論" userId="03e094fd-291a-4030-9f28-a3cc6b5984cc" providerId="ADAL" clId="{F5556DF9-688C-4E1E-B980-5F421FCCA950}"/>
    <pc:docChg chg="modSld">
      <pc:chgData name="ゆっくり市場調査論" userId="03e094fd-291a-4030-9f28-a3cc6b5984cc" providerId="ADAL" clId="{F5556DF9-688C-4E1E-B980-5F421FCCA950}" dt="2024-06-23T12:17:42.527" v="8" actId="6549"/>
      <pc:docMkLst>
        <pc:docMk/>
      </pc:docMkLst>
      <pc:sldChg chg="modSp mod">
        <pc:chgData name="ゆっくり市場調査論" userId="03e094fd-291a-4030-9f28-a3cc6b5984cc" providerId="ADAL" clId="{F5556DF9-688C-4E1E-B980-5F421FCCA950}" dt="2024-06-23T12:17:36.168" v="7" actId="20577"/>
        <pc:sldMkLst>
          <pc:docMk/>
          <pc:sldMk cId="3424715146" sldId="256"/>
        </pc:sldMkLst>
      </pc:sldChg>
      <pc:sldChg chg="modSp mod">
        <pc:chgData name="ゆっくり市場調査論" userId="03e094fd-291a-4030-9f28-a3cc6b5984cc" providerId="ADAL" clId="{F5556DF9-688C-4E1E-B980-5F421FCCA950}" dt="2024-06-23T12:17:42.527" v="8" actId="6549"/>
        <pc:sldMkLst>
          <pc:docMk/>
          <pc:sldMk cId="1800958801" sldId="258"/>
        </pc:sldMkLst>
      </pc:sldChg>
    </pc:docChg>
  </pc:docChgLst>
  <pc:docChgLst>
    <pc:chgData name="最上健児" userId="03e094fd-291a-4030-9f28-a3cc6b5984cc" providerId="ADAL" clId="{A6F5B244-DA64-437C-8739-EEE4907DB399}"/>
    <pc:docChg chg="custSel modSld">
      <pc:chgData name="最上健児" userId="03e094fd-291a-4030-9f28-a3cc6b5984cc" providerId="ADAL" clId="{A6F5B244-DA64-437C-8739-EEE4907DB399}" dt="2020-06-28T05:52:47.133" v="26"/>
      <pc:docMkLst>
        <pc:docMk/>
      </pc:docMkLst>
      <pc:sldChg chg="modSp mod">
        <pc:chgData name="最上健児" userId="03e094fd-291a-4030-9f28-a3cc6b5984cc" providerId="ADAL" clId="{A6F5B244-DA64-437C-8739-EEE4907DB399}" dt="2020-06-28T05:52:47.133" v="26"/>
        <pc:sldMkLst>
          <pc:docMk/>
          <pc:sldMk cId="2890806116" sldId="26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99DA8F78-B9D8-4B59-B96B-645F111A5E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96000" y="2709000"/>
            <a:ext cx="5039638" cy="288058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200"/>
            </a:lvl1pPr>
            <a:lvl2pPr>
              <a:lnSpc>
                <a:spcPct val="100000"/>
              </a:lnSpc>
              <a:defRPr sz="3200"/>
            </a:lvl2pPr>
            <a:lvl3pPr>
              <a:lnSpc>
                <a:spcPct val="100000"/>
              </a:lnSpc>
              <a:defRPr sz="3200"/>
            </a:lvl3pPr>
            <a:lvl4pPr>
              <a:lnSpc>
                <a:spcPct val="100000"/>
              </a:lnSpc>
              <a:defRPr sz="3200"/>
            </a:lvl4pPr>
            <a:lvl5pPr>
              <a:lnSpc>
                <a:spcPct val="100000"/>
              </a:lnSpc>
              <a:defRPr sz="32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</p:txBody>
      </p:sp>
      <p:sp>
        <p:nvSpPr>
          <p:cNvPr id="11" name="テキスト プレースホルダー 9">
            <a:extLst>
              <a:ext uri="{FF2B5EF4-FFF2-40B4-BE49-F238E27FC236}">
                <a16:creationId xmlns:a16="http://schemas.microsoft.com/office/drawing/2014/main" id="{D4F1E9C9-A246-4C96-BEE5-DD4D04048CE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56000" y="2709000"/>
            <a:ext cx="5039638" cy="2880588"/>
          </a:xfrm>
        </p:spPr>
        <p:txBody>
          <a:bodyPr/>
          <a:lstStyle>
            <a:lvl1pPr>
              <a:lnSpc>
                <a:spcPct val="100000"/>
              </a:lnSpc>
              <a:defRPr sz="3200"/>
            </a:lvl1pPr>
            <a:lvl2pPr>
              <a:lnSpc>
                <a:spcPct val="100000"/>
              </a:lnSpc>
              <a:defRPr sz="3200"/>
            </a:lvl2pPr>
            <a:lvl3pPr>
              <a:lnSpc>
                <a:spcPct val="100000"/>
              </a:lnSpc>
              <a:defRPr sz="3200"/>
            </a:lvl3pPr>
            <a:lvl4pPr>
              <a:lnSpc>
                <a:spcPct val="100000"/>
              </a:lnSpc>
              <a:defRPr sz="3200"/>
            </a:lvl4pPr>
            <a:lvl5pPr>
              <a:lnSpc>
                <a:spcPct val="100000"/>
              </a:lnSpc>
              <a:defRPr sz="32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635A8BC-B9F7-4AF3-82A0-77CBD4E781A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5325" y="1989138"/>
            <a:ext cx="5040313" cy="7198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テキスト プレースホルダー 4">
            <a:extLst>
              <a:ext uri="{FF2B5EF4-FFF2-40B4-BE49-F238E27FC236}">
                <a16:creationId xmlns:a16="http://schemas.microsoft.com/office/drawing/2014/main" id="{7BA94A5F-1BB8-4784-8966-9F12C1E0763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56000" y="1989000"/>
            <a:ext cx="5040313" cy="7198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9" name="タイトル 8">
            <a:extLst>
              <a:ext uri="{FF2B5EF4-FFF2-40B4-BE49-F238E27FC236}">
                <a16:creationId xmlns:a16="http://schemas.microsoft.com/office/drawing/2014/main" id="{101AA1B8-3819-4CB8-A810-8BC50CEA7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386613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A89425-97F9-47B5-8047-E4837ECFA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257B29-B1E5-401D-9665-AABDE4D8FC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622112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F02AE55-F39F-4578-9975-9AB9C3CFD5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DE454FC-8290-4511-B537-14354AEFB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368435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CC40BE-E10C-40F0-9229-57C18FFE12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7AB8A5F-A6ED-4411-9937-6E824EAD12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057891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481381-A4EC-4683-B00C-2B73F4967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DD7017-F1A7-428A-B1B4-DAE73C58D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89503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894919-9EF6-44E2-8D4C-30D15D7F4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C098FE9-2D4B-4ACF-AD11-60C12BCF1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35985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12946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DB25DA-589F-4804-AA77-C6C96C628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1F8FC7-44E9-4BE7-9C8A-D2C41ADBA1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12369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4488444-3515-4535-BE84-685E56EB9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2369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854279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48CD2C-4059-429B-8CD5-D9300B8A9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09ACD8B-D477-420F-8BF2-F31FBDEB5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FCD26A9-A420-4BFC-A2D3-47A061A7DC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4424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694B4BC-1DA0-438B-890F-57D96B1167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5D1D472-FF57-4773-8733-AD0EED9C24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4424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277131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9B9F55-55C0-4A53-B2A4-3FCA857F8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59500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0526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BAB93B-D8E3-448B-A30C-41AA5B309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D9F558-5C5D-4D91-98CE-2B2956993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DC14249-A1FD-4B28-B850-60EE2BDF40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5637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A46272-FA4C-4A75-B67A-F70DA01D6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98145CF-05EF-4122-B743-EDBC6624A1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3E59E83-8573-4310-92B4-3D1C9E8DA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0214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94848FC-8FD4-47B3-9E63-BEC2DACAA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0CB7889-C20D-44E9-957F-2618FE52D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3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A533CAB-5193-4A40-8A3A-7B43FBE30B50}"/>
              </a:ext>
            </a:extLst>
          </p:cNvPr>
          <p:cNvSpPr/>
          <p:nvPr/>
        </p:nvSpPr>
        <p:spPr>
          <a:xfrm>
            <a:off x="10560496" y="6237312"/>
            <a:ext cx="1631504" cy="60715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fld id="{30C569E4-5184-4B7F-A0B3-04E059100E97}" type="slidenum">
              <a:rPr kumimoji="1" lang="ja-JP" altLang="en-US" sz="4000" smtClean="0">
                <a:solidFill>
                  <a:schemeClr val="tx1"/>
                </a:solidFill>
              </a:rPr>
              <a:pPr algn="r"/>
              <a:t>‹#›</a:t>
            </a:fld>
            <a:endParaRPr kumimoji="1" lang="ja-JP" altLang="en-US" sz="4000" dirty="0">
              <a:solidFill>
                <a:schemeClr val="tx1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7DE077F-9A4B-4AFF-8FF6-02246F0AC47C}"/>
              </a:ext>
            </a:extLst>
          </p:cNvPr>
          <p:cNvSpPr/>
          <p:nvPr/>
        </p:nvSpPr>
        <p:spPr>
          <a:xfrm>
            <a:off x="0" y="6442364"/>
            <a:ext cx="3293194" cy="41563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ja-JP" altLang="en-US" sz="2400" dirty="0">
                <a:solidFill>
                  <a:schemeClr val="tx1"/>
                </a:solidFill>
              </a:rPr>
              <a:t>最上資料館</a:t>
            </a:r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04066329-3017-408C-9E13-2B9092C3C86B}"/>
              </a:ext>
            </a:extLst>
          </p:cNvPr>
          <p:cNvCxnSpPr>
            <a:cxnSpLocks/>
          </p:cNvCxnSpPr>
          <p:nvPr/>
        </p:nvCxnSpPr>
        <p:spPr>
          <a:xfrm>
            <a:off x="0" y="6129345"/>
            <a:ext cx="12192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2362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F50B519C-BBD7-4B36-9451-E3D36E1234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ja-JP" altLang="en-US" dirty="0"/>
              <a:t>シートの追加</a:t>
            </a:r>
            <a:endParaRPr kumimoji="1" lang="en-US" altLang="ja-JP" dirty="0"/>
          </a:p>
          <a:p>
            <a:r>
              <a:rPr lang="ja-JP" altLang="en-US" dirty="0"/>
              <a:t>シートをまたがる参照</a:t>
            </a:r>
            <a:endParaRPr lang="en-US" altLang="ja-JP" dirty="0"/>
          </a:p>
          <a:p>
            <a:r>
              <a:rPr kumimoji="1" lang="ja-JP" altLang="en-US" dirty="0"/>
              <a:t>条件ごとに集計する関数</a:t>
            </a: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230E5A2-1465-4686-ABA1-5C129C87508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kumimoji="1" lang="ja-JP" altLang="en-US" dirty="0"/>
              <a:t>「統」は一つにまとめるという意味を持ちます。「計」は数量は調べるための物という意味を持ちます。</a:t>
            </a:r>
            <a:endParaRPr kumimoji="1" lang="en-US" altLang="ja-JP" dirty="0"/>
          </a:p>
          <a:p>
            <a:r>
              <a:rPr lang="ja-JP" altLang="en-US" dirty="0"/>
              <a:t>そして「統計」とは調査によって得られた数量データです。</a:t>
            </a:r>
            <a:endParaRPr lang="en-US" altLang="ja-JP" dirty="0"/>
          </a:p>
          <a:p>
            <a:r>
              <a:rPr kumimoji="1" lang="ja-JP" altLang="en-US" dirty="0"/>
              <a:t>項目ごとに合計・平均・度数・最大値・</a:t>
            </a:r>
            <a:r>
              <a:rPr lang="ja-JP" altLang="en-US" dirty="0"/>
              <a:t>最小値を求めてみます。</a:t>
            </a:r>
            <a:endParaRPr kumimoji="1"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F3B5516-FD17-47D4-9D9D-209BCE45E8E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kumimoji="1" lang="ja-JP" altLang="en-US" dirty="0"/>
              <a:t>ポイント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DB07651-A71E-412D-89DA-09FBE99B48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 dirty="0"/>
              <a:t>はじめに</a:t>
            </a:r>
          </a:p>
        </p:txBody>
      </p:sp>
      <p:sp>
        <p:nvSpPr>
          <p:cNvPr id="6" name="タイトル 5">
            <a:extLst>
              <a:ext uri="{FF2B5EF4-FFF2-40B4-BE49-F238E27FC236}">
                <a16:creationId xmlns:a16="http://schemas.microsoft.com/office/drawing/2014/main" id="{99CD13C7-80EC-45FB-A24D-5D101781E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項目ごとの集計</a:t>
            </a:r>
          </a:p>
        </p:txBody>
      </p:sp>
    </p:spTree>
    <p:extLst>
      <p:ext uri="{BB962C8B-B14F-4D97-AF65-F5344CB8AC3E}">
        <p14:creationId xmlns:p14="http://schemas.microsoft.com/office/powerpoint/2010/main" val="3424715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8EFB79-55CE-2CAB-0EE7-0F71FB79A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シートを切り替えるショートカット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F1BDD69-4B33-F257-8299-B2C4E3003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ウインドウズの場合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「</a:t>
            </a:r>
            <a:r>
              <a:rPr lang="en-US" altLang="ja-JP" dirty="0"/>
              <a:t>Ctrl</a:t>
            </a:r>
            <a:r>
              <a:rPr lang="ja-JP" altLang="en-US" dirty="0"/>
              <a:t>」＋「</a:t>
            </a:r>
            <a:r>
              <a:rPr lang="en-US" altLang="ja-JP" dirty="0"/>
              <a:t>Page Up</a:t>
            </a:r>
            <a:r>
              <a:rPr lang="ja-JP" altLang="en-US" dirty="0"/>
              <a:t>」</a:t>
            </a:r>
            <a:endParaRPr lang="en-US" altLang="ja-JP" dirty="0"/>
          </a:p>
          <a:p>
            <a:pPr lvl="1"/>
            <a:r>
              <a:rPr lang="ja-JP" altLang="en-US" dirty="0"/>
              <a:t>「</a:t>
            </a:r>
            <a:r>
              <a:rPr lang="en-US" altLang="ja-JP" dirty="0"/>
              <a:t>Ctrl</a:t>
            </a:r>
            <a:r>
              <a:rPr lang="ja-JP" altLang="en-US" dirty="0"/>
              <a:t>」＋「</a:t>
            </a:r>
            <a:r>
              <a:rPr lang="en-US" altLang="ja-JP" dirty="0"/>
              <a:t>Page Down</a:t>
            </a:r>
            <a:r>
              <a:rPr lang="ja-JP" altLang="en-US" dirty="0"/>
              <a:t>」</a:t>
            </a:r>
            <a:endParaRPr lang="en-US" altLang="ja-JP" dirty="0"/>
          </a:p>
          <a:p>
            <a:r>
              <a:rPr lang="ja-JP" altLang="en-US" dirty="0"/>
              <a:t>マックブックの場合</a:t>
            </a:r>
            <a:endParaRPr lang="en-US" altLang="ja-JP" dirty="0"/>
          </a:p>
          <a:p>
            <a:pPr lvl="1"/>
            <a:r>
              <a:rPr lang="en-US" altLang="ja-JP" dirty="0"/>
              <a:t>Option+</a:t>
            </a:r>
            <a:r>
              <a:rPr lang="ja-JP" altLang="en-US" dirty="0"/>
              <a:t>「→」　</a:t>
            </a:r>
            <a:endParaRPr lang="en-US" altLang="ja-JP" dirty="0"/>
          </a:p>
          <a:p>
            <a:pPr lvl="1"/>
            <a:r>
              <a:rPr lang="en-US" altLang="ja-JP" dirty="0"/>
              <a:t>Option+</a:t>
            </a:r>
            <a:r>
              <a:rPr lang="ja-JP" altLang="en-US" dirty="0"/>
              <a:t>「←」</a:t>
            </a:r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37515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277E3D-96F9-4C3B-AB4C-E9D6D0F5A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同じ様式のシート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B18B49E-8EDE-49FD-BF5F-54811A6A5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新しいシートを作成し、ひな型の全セルをコピー</a:t>
            </a:r>
            <a:endParaRPr kumimoji="1" lang="en-US" altLang="ja-JP" dirty="0"/>
          </a:p>
          <a:p>
            <a:r>
              <a:rPr lang="ja-JP" altLang="en-US" dirty="0"/>
              <a:t>ひな型シートをコピー</a:t>
            </a:r>
            <a:endParaRPr lang="en-US" altLang="ja-JP" dirty="0"/>
          </a:p>
          <a:p>
            <a:r>
              <a:rPr kumimoji="1" lang="ja-JP" altLang="en-US" dirty="0"/>
              <a:t>作業グループで統一</a:t>
            </a:r>
          </a:p>
        </p:txBody>
      </p:sp>
    </p:spTree>
    <p:extLst>
      <p:ext uri="{BB962C8B-B14F-4D97-AF65-F5344CB8AC3E}">
        <p14:creationId xmlns:p14="http://schemas.microsoft.com/office/powerpoint/2010/main" val="1800958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116D75-AE66-41C2-8C50-35F82C1315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項目ごとに集計する関数</a:t>
            </a:r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7D787A55-46B4-4630-A3D9-61572C0127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5337644"/>
              </p:ext>
            </p:extLst>
          </p:nvPr>
        </p:nvGraphicFramePr>
        <p:xfrm>
          <a:off x="838200" y="1825625"/>
          <a:ext cx="10515600" cy="3845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4193220374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8915269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関数名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引数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4450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3600" dirty="0">
                          <a:latin typeface="+mn-ea"/>
                          <a:ea typeface="+mn-ea"/>
                        </a:rPr>
                        <a:t>SUMIFS</a:t>
                      </a:r>
                    </a:p>
                    <a:p>
                      <a:r>
                        <a:rPr kumimoji="1" lang="en-US" altLang="ja-JP" sz="3600" dirty="0">
                          <a:latin typeface="+mn-ea"/>
                          <a:ea typeface="+mn-ea"/>
                        </a:rPr>
                        <a:t>AVERAGEIFS</a:t>
                      </a:r>
                    </a:p>
                    <a:p>
                      <a:r>
                        <a:rPr kumimoji="1" lang="en-US" altLang="ja-JP" sz="3600" dirty="0">
                          <a:latin typeface="+mn-ea"/>
                          <a:ea typeface="+mn-ea"/>
                        </a:rPr>
                        <a:t>MAXIFS</a:t>
                      </a:r>
                    </a:p>
                    <a:p>
                      <a:r>
                        <a:rPr kumimoji="1" lang="en-US" altLang="ja-JP" sz="3600" dirty="0">
                          <a:latin typeface="+mn-ea"/>
                          <a:ea typeface="+mn-ea"/>
                        </a:rPr>
                        <a:t>MINIFS</a:t>
                      </a:r>
                      <a:endParaRPr kumimoji="1" lang="ja-JP" altLang="en-US" sz="3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zh-CN" altLang="en-US" sz="3600" dirty="0"/>
                        <a:t>集計対象範囲</a:t>
                      </a:r>
                    </a:p>
                    <a:p>
                      <a:r>
                        <a:rPr kumimoji="1" lang="zh-CN" altLang="en-US" sz="3600" dirty="0"/>
                        <a:t>条件範囲</a:t>
                      </a:r>
                    </a:p>
                    <a:p>
                      <a:r>
                        <a:rPr kumimoji="1" lang="zh-CN" altLang="en-US" sz="3600" dirty="0"/>
                        <a:t>条件</a:t>
                      </a:r>
                      <a:endParaRPr kumimoji="1" lang="ja-JP" altLang="en-US" sz="3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19968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3600" dirty="0">
                          <a:latin typeface="+mn-ea"/>
                          <a:ea typeface="+mn-ea"/>
                        </a:rPr>
                        <a:t>COUNTIFS</a:t>
                      </a:r>
                      <a:endParaRPr kumimoji="1" lang="ja-JP" altLang="en-US" sz="3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zh-CN" altLang="en-US" sz="3600" dirty="0"/>
                        <a:t>条件範囲</a:t>
                      </a:r>
                    </a:p>
                    <a:p>
                      <a:r>
                        <a:rPr kumimoji="1" lang="zh-CN" altLang="en-US" sz="3600" dirty="0"/>
                        <a:t>条件</a:t>
                      </a:r>
                      <a:endParaRPr kumimoji="1" lang="ja-JP" altLang="en-US" sz="3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96096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7950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3A7464-84A0-42CD-94EB-0F4D0BAF3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シートをまたがる参照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CB6ECE7-C11F-4ACB-BE82-62F63B1E3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「シート名！番地」</a:t>
            </a:r>
            <a:endParaRPr kumimoji="1" lang="en-US" altLang="ja-JP" dirty="0"/>
          </a:p>
          <a:p>
            <a:r>
              <a:rPr lang="ja-JP" altLang="en-US" dirty="0"/>
              <a:t>関数の引数でも数式でもシートを参照可能</a:t>
            </a:r>
            <a:endParaRPr lang="en-US" altLang="ja-JP" dirty="0"/>
          </a:p>
          <a:p>
            <a:r>
              <a:rPr kumimoji="1" lang="ja-JP" altLang="en-US" dirty="0"/>
              <a:t>数式バーで数式は確認</a:t>
            </a:r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50295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0A0862-83DF-4C55-A25C-BAFD2EA1B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まとめ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ACC3FBA-E1FD-4BCD-BA27-7482E3A656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シート全体のコピーで、同じ様式のシート</a:t>
            </a:r>
            <a:r>
              <a:rPr lang="ja-JP" altLang="en-US" dirty="0"/>
              <a:t>を</a:t>
            </a:r>
            <a:r>
              <a:rPr kumimoji="1" lang="ja-JP" altLang="en-US" dirty="0"/>
              <a:t>作成</a:t>
            </a:r>
            <a:endParaRPr kumimoji="1" lang="en-US" altLang="ja-JP" dirty="0"/>
          </a:p>
          <a:p>
            <a:r>
              <a:rPr kumimoji="1" lang="ja-JP" altLang="en-US" dirty="0"/>
              <a:t>集計業務は、</a:t>
            </a:r>
            <a:r>
              <a:rPr lang="ja-JP" altLang="en-US" dirty="0"/>
              <a:t>●●</a:t>
            </a:r>
            <a:r>
              <a:rPr kumimoji="1" lang="en-US" altLang="ja-JP" dirty="0"/>
              <a:t>IFS </a:t>
            </a:r>
            <a:r>
              <a:rPr kumimoji="1" lang="ja-JP" altLang="en-US" dirty="0"/>
              <a:t>関数で対応</a:t>
            </a:r>
            <a:endParaRPr kumimoji="1" lang="en-US" altLang="ja-JP" dirty="0"/>
          </a:p>
          <a:p>
            <a:r>
              <a:rPr lang="ja-JP" altLang="en-US" dirty="0"/>
              <a:t>●●</a:t>
            </a:r>
            <a:r>
              <a:rPr lang="en-US" altLang="ja-JP" dirty="0"/>
              <a:t>IFS </a:t>
            </a:r>
            <a:r>
              <a:rPr lang="ja-JP" altLang="en-US"/>
              <a:t>関数は、複数</a:t>
            </a:r>
            <a:r>
              <a:rPr lang="ja-JP" altLang="en-US" dirty="0"/>
              <a:t>の条件にも対応</a:t>
            </a:r>
            <a:endParaRPr lang="en-US" altLang="ja-JP" dirty="0"/>
          </a:p>
          <a:p>
            <a:r>
              <a:rPr kumimoji="1" lang="ja-JP" altLang="en-US" dirty="0"/>
              <a:t>別シートの参照は　「</a:t>
            </a:r>
            <a:r>
              <a:rPr lang="ja-JP" altLang="en-US" dirty="0"/>
              <a:t>シート名！番地」</a:t>
            </a:r>
            <a:endParaRPr lang="en-US" altLang="ja-JP" dirty="0"/>
          </a:p>
          <a:p>
            <a:r>
              <a:rPr lang="ja-JP" altLang="en-US" dirty="0"/>
              <a:t>列の参照は　　　　「列：列」</a:t>
            </a:r>
            <a:endParaRPr lang="en-US" altLang="ja-JP" dirty="0"/>
          </a:p>
          <a:p>
            <a:r>
              <a:rPr kumimoji="1" lang="ja-JP" altLang="en-US" dirty="0"/>
              <a:t>範囲の参照は　　　「左上の番地：右下の番地」</a:t>
            </a:r>
          </a:p>
        </p:txBody>
      </p:sp>
    </p:spTree>
    <p:extLst>
      <p:ext uri="{BB962C8B-B14F-4D97-AF65-F5344CB8AC3E}">
        <p14:creationId xmlns:p14="http://schemas.microsoft.com/office/powerpoint/2010/main" val="2890806116"/>
      </p:ext>
    </p:extLst>
  </p:cSld>
  <p:clrMapOvr>
    <a:masterClrMapping/>
  </p:clrMapOvr>
</p:sld>
</file>

<file path=ppt/theme/theme1.xml><?xml version="1.0" encoding="utf-8"?>
<a:theme xmlns:a="http://schemas.openxmlformats.org/drawingml/2006/main" name="最上資料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最上資料館">
      <a:majorFont>
        <a:latin typeface="Times New Roman"/>
        <a:ea typeface="HG丸ｺﾞｼｯｸM-PRO"/>
        <a:cs typeface=""/>
      </a:majorFont>
      <a:minorFont>
        <a:latin typeface="Times New Roman"/>
        <a:ea typeface="HG丸ｺﾞｼｯｸM-PRO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最上資料館" id="{5C4CB5EA-946E-497C-80A6-DB2DCD839BF0}" vid="{ADC641BF-3D96-410E-82FC-9F455449386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328DE5D4AEA5764D87B7AFB7B309F2A5" ma:contentTypeVersion="11" ma:contentTypeDescription="新しいドキュメントを作成します。" ma:contentTypeScope="" ma:versionID="cba4877f9e8307ab348c13a6d9637afe">
  <xsd:schema xmlns:xsd="http://www.w3.org/2001/XMLSchema" xmlns:xs="http://www.w3.org/2001/XMLSchema" xmlns:p="http://schemas.microsoft.com/office/2006/metadata/properties" xmlns:ns3="eec77095-4b1c-44b2-a181-d1fed95b75c1" xmlns:ns4="8ee5d532-8c7f-4cbe-b0aa-db16e2cd38a1" targetNamespace="http://schemas.microsoft.com/office/2006/metadata/properties" ma:root="true" ma:fieldsID="302b2fe521374458be34a279689fd6e8" ns3:_="" ns4:_="">
    <xsd:import namespace="eec77095-4b1c-44b2-a181-d1fed95b75c1"/>
    <xsd:import namespace="8ee5d532-8c7f-4cbe-b0aa-db16e2cd38a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c77095-4b1c-44b2-a181-d1fed95b75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e5d532-8c7f-4cbe-b0aa-db16e2cd38a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共有のヒントのハッシュ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E175879-2B7C-4896-9C8B-DF4531BB85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c77095-4b1c-44b2-a181-d1fed95b75c1"/>
    <ds:schemaRef ds:uri="8ee5d532-8c7f-4cbe-b0aa-db16e2cd38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07197BE-EDB1-4DED-A2D8-59D5068236A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23DAB18-78ED-4B04-B6FD-0537F612F995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82</TotalTime>
  <Words>255</Words>
  <Application>Microsoft Office PowerPoint</Application>
  <PresentationFormat>ワイド画面</PresentationFormat>
  <Paragraphs>44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0" baseType="lpstr">
      <vt:lpstr>HG丸ｺﾞｼｯｸM-PRO</vt:lpstr>
      <vt:lpstr>Arial</vt:lpstr>
      <vt:lpstr>Times New Roman</vt:lpstr>
      <vt:lpstr>最上資料館</vt:lpstr>
      <vt:lpstr>項目ごとの集計</vt:lpstr>
      <vt:lpstr>シートを切り替えるショートカット</vt:lpstr>
      <vt:lpstr>同じ様式のシート</vt:lpstr>
      <vt:lpstr>項目ごとに集計する関数</vt:lpstr>
      <vt:lpstr>シートをまたがる参照</vt:lpstr>
      <vt:lpstr>まとめ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項目ごとの集計</dc:title>
  <dc:creator>最上健児</dc:creator>
  <cp:lastModifiedBy>ゆっくり市場調査論</cp:lastModifiedBy>
  <cp:revision>7</cp:revision>
  <dcterms:created xsi:type="dcterms:W3CDTF">2020-06-28T04:34:30Z</dcterms:created>
  <dcterms:modified xsi:type="dcterms:W3CDTF">2025-10-27T00:58:57Z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0x010100328DE5D4AEA5764D87B7AFB7B309F2A5</vt:lpwstr>
  </property>
</Properties>
</file>