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handoutMasterIdLst>
    <p:handoutMasterId r:id="rId11"/>
  </p:handoutMasterIdLst>
  <p:sldIdLst>
    <p:sldId id="256" r:id="rId5"/>
    <p:sldId id="260" r:id="rId6"/>
    <p:sldId id="258" r:id="rId7"/>
    <p:sldId id="259" r:id="rId8"/>
    <p:sldId id="263"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02" d="100"/>
          <a:sy n="102" d="100"/>
        </p:scale>
        <p:origin x="894" y="2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6" d="100"/>
          <a:sy n="86" d="100"/>
        </p:scale>
        <p:origin x="386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DBC24823-D327-4BB5-9657-88981CD1D14C}"/>
    <pc:docChg chg="modSld">
      <pc:chgData name="ゆっくり市場調査論" userId="03e094fd-291a-4030-9f28-a3cc6b5984cc" providerId="ADAL" clId="{DBC24823-D327-4BB5-9657-88981CD1D14C}" dt="2022-06-12T05:49:20.002" v="23" actId="20577"/>
      <pc:docMkLst>
        <pc:docMk/>
      </pc:docMkLst>
      <pc:sldChg chg="modSp mod">
        <pc:chgData name="ゆっくり市場調査論" userId="03e094fd-291a-4030-9f28-a3cc6b5984cc" providerId="ADAL" clId="{DBC24823-D327-4BB5-9657-88981CD1D14C}" dt="2022-06-12T05:49:20.002" v="23" actId="20577"/>
        <pc:sldMkLst>
          <pc:docMk/>
          <pc:sldMk cId="484127143" sldId="258"/>
        </pc:sldMkLst>
      </pc:sldChg>
    </pc:docChg>
  </pc:docChgLst>
  <pc:docChgLst>
    <pc:chgData name="健児 最上" userId="39c8057c0940087e" providerId="LiveId" clId="{A9050F4B-4860-4365-945B-997306E8801C}"/>
    <pc:docChg chg="delSld modSld">
      <pc:chgData name="健児 最上" userId="39c8057c0940087e" providerId="LiveId" clId="{A9050F4B-4860-4365-945B-997306E8801C}" dt="2025-10-27T00:54:47.709" v="12" actId="47"/>
      <pc:docMkLst>
        <pc:docMk/>
      </pc:docMkLst>
      <pc:sldChg chg="del">
        <pc:chgData name="健児 最上" userId="39c8057c0940087e" providerId="LiveId" clId="{A9050F4B-4860-4365-945B-997306E8801C}" dt="2025-10-27T00:53:46.226" v="0" actId="47"/>
        <pc:sldMkLst>
          <pc:docMk/>
          <pc:sldMk cId="590916064" sldId="257"/>
        </pc:sldMkLst>
      </pc:sldChg>
      <pc:sldChg chg="modSp mod">
        <pc:chgData name="健児 最上" userId="39c8057c0940087e" providerId="LiveId" clId="{A9050F4B-4860-4365-945B-997306E8801C}" dt="2025-10-27T00:53:54.952" v="1" actId="6549"/>
        <pc:sldMkLst>
          <pc:docMk/>
          <pc:sldMk cId="484127143" sldId="258"/>
        </pc:sldMkLst>
        <pc:spChg chg="mod">
          <ac:chgData name="健児 最上" userId="39c8057c0940087e" providerId="LiveId" clId="{A9050F4B-4860-4365-945B-997306E8801C}" dt="2025-10-27T00:53:54.952" v="1" actId="6549"/>
          <ac:spMkLst>
            <pc:docMk/>
            <pc:sldMk cId="484127143" sldId="258"/>
            <ac:spMk id="2" creationId="{AF0975F6-DB24-43C8-ACD6-E29396A469B1}"/>
          </ac:spMkLst>
        </pc:spChg>
      </pc:sldChg>
      <pc:sldChg chg="modSp mod">
        <pc:chgData name="健児 最上" userId="39c8057c0940087e" providerId="LiveId" clId="{A9050F4B-4860-4365-945B-997306E8801C}" dt="2025-10-27T00:54:24.674" v="9" actId="20577"/>
        <pc:sldMkLst>
          <pc:docMk/>
          <pc:sldMk cId="3075812167" sldId="259"/>
        </pc:sldMkLst>
        <pc:spChg chg="mod">
          <ac:chgData name="健児 最上" userId="39c8057c0940087e" providerId="LiveId" clId="{A9050F4B-4860-4365-945B-997306E8801C}" dt="2025-10-27T00:54:24.674" v="9" actId="20577"/>
          <ac:spMkLst>
            <pc:docMk/>
            <pc:sldMk cId="3075812167" sldId="259"/>
            <ac:spMk id="3" creationId="{71252D09-5BAE-4ACE-9076-55B76A70BC7E}"/>
          </ac:spMkLst>
        </pc:spChg>
      </pc:sldChg>
      <pc:sldChg chg="modSp mod">
        <pc:chgData name="健児 最上" userId="39c8057c0940087e" providerId="LiveId" clId="{A9050F4B-4860-4365-945B-997306E8801C}" dt="2025-10-27T00:54:34.994" v="11" actId="20577"/>
        <pc:sldMkLst>
          <pc:docMk/>
          <pc:sldMk cId="1463751860" sldId="260"/>
        </pc:sldMkLst>
        <pc:spChg chg="mod">
          <ac:chgData name="健児 最上" userId="39c8057c0940087e" providerId="LiveId" clId="{A9050F4B-4860-4365-945B-997306E8801C}" dt="2025-10-27T00:54:34.994" v="11" actId="20577"/>
          <ac:spMkLst>
            <pc:docMk/>
            <pc:sldMk cId="1463751860" sldId="260"/>
            <ac:spMk id="3" creationId="{296AEEE6-9428-4474-A1E4-7D25A6B5A6E9}"/>
          </ac:spMkLst>
        </pc:spChg>
      </pc:sldChg>
      <pc:sldChg chg="del">
        <pc:chgData name="健児 最上" userId="39c8057c0940087e" providerId="LiveId" clId="{A9050F4B-4860-4365-945B-997306E8801C}" dt="2025-10-27T00:54:47.709" v="12" actId="47"/>
        <pc:sldMkLst>
          <pc:docMk/>
          <pc:sldMk cId="3374393055" sldId="262"/>
        </pc:sldMkLst>
      </pc:sldChg>
    </pc:docChg>
  </pc:docChgLst>
  <pc:docChgLst>
    <pc:chgData name="ゆっくり市場調査論" userId="03e094fd-291a-4030-9f28-a3cc6b5984cc" providerId="ADAL" clId="{B0E5E642-4955-49C3-AF73-383C75613C1C}"/>
    <pc:docChg chg="modSld">
      <pc:chgData name="ゆっくり市場調査論" userId="03e094fd-291a-4030-9f28-a3cc6b5984cc" providerId="ADAL" clId="{B0E5E642-4955-49C3-AF73-383C75613C1C}" dt="2021-05-30T07:47:09.706" v="7" actId="20577"/>
      <pc:docMkLst>
        <pc:docMk/>
      </pc:docMkLst>
      <pc:sldChg chg="modSp mod">
        <pc:chgData name="ゆっくり市場調査論" userId="03e094fd-291a-4030-9f28-a3cc6b5984cc" providerId="ADAL" clId="{B0E5E642-4955-49C3-AF73-383C75613C1C}" dt="2021-05-30T07:47:09.706" v="7" actId="20577"/>
        <pc:sldMkLst>
          <pc:docMk/>
          <pc:sldMk cId="3374393055" sldId="262"/>
        </pc:sldMkLst>
      </pc:sldChg>
    </pc:docChg>
  </pc:docChgLst>
  <pc:docChgLst>
    <pc:chgData name="最上健児" userId="03e094fd-291a-4030-9f28-a3cc6b5984cc" providerId="ADAL" clId="{37AC1D16-340F-43B8-A471-87D5026281A8}"/>
    <pc:docChg chg="modSld">
      <pc:chgData name="最上健児" userId="03e094fd-291a-4030-9f28-a3cc6b5984cc" providerId="ADAL" clId="{37AC1D16-340F-43B8-A471-87D5026281A8}" dt="2020-06-22T11:27:42.598" v="15"/>
      <pc:docMkLst>
        <pc:docMk/>
      </pc:docMkLst>
      <pc:sldChg chg="modSp mod">
        <pc:chgData name="最上健児" userId="03e094fd-291a-4030-9f28-a3cc6b5984cc" providerId="ADAL" clId="{37AC1D16-340F-43B8-A471-87D5026281A8}" dt="2020-06-22T11:27:42.598" v="15"/>
        <pc:sldMkLst>
          <pc:docMk/>
          <pc:sldMk cId="2196389265" sldId="256"/>
        </pc:sldMkLst>
      </pc:sldChg>
    </pc:docChg>
  </pc:docChgLst>
  <pc:docChgLst>
    <pc:chgData name="ゆっくり市場調査論" userId="03e094fd-291a-4030-9f28-a3cc6b5984cc" providerId="ADAL" clId="{3C94E10A-16FE-44F7-825F-4CF6F2A88A5E}"/>
    <pc:docChg chg="modSld">
      <pc:chgData name="ゆっくり市場調査論" userId="03e094fd-291a-4030-9f28-a3cc6b5984cc" providerId="ADAL" clId="{3C94E10A-16FE-44F7-825F-4CF6F2A88A5E}" dt="2024-06-23T12:18:03.836" v="7" actId="20577"/>
      <pc:docMkLst>
        <pc:docMk/>
      </pc:docMkLst>
      <pc:sldChg chg="modSp mod">
        <pc:chgData name="ゆっくり市場調査論" userId="03e094fd-291a-4030-9f28-a3cc6b5984cc" providerId="ADAL" clId="{3C94E10A-16FE-44F7-825F-4CF6F2A88A5E}" dt="2024-06-23T12:18:03.836" v="7" actId="20577"/>
        <pc:sldMkLst>
          <pc:docMk/>
          <pc:sldMk cId="2196389265" sldId="25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5BED9958-FE19-4A78-A183-793312B85A5E}"/>
              </a:ext>
            </a:extLst>
          </p:cNvPr>
          <p:cNvCxnSpPr>
            <a:cxnSpLocks/>
          </p:cNvCxnSpPr>
          <p:nvPr/>
        </p:nvCxnSpPr>
        <p:spPr>
          <a:xfrm>
            <a:off x="0" y="8532000"/>
            <a:ext cx="6858000" cy="0"/>
          </a:xfrm>
          <a:prstGeom prst="line">
            <a:avLst/>
          </a:prstGeom>
          <a:ln w="38100">
            <a:solidFill>
              <a:schemeClr val="tx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2811693B-B593-41E2-B652-2397617DD4D3}"/>
              </a:ext>
            </a:extLst>
          </p:cNvPr>
          <p:cNvCxnSpPr>
            <a:cxnSpLocks/>
          </p:cNvCxnSpPr>
          <p:nvPr/>
        </p:nvCxnSpPr>
        <p:spPr>
          <a:xfrm>
            <a:off x="0" y="612000"/>
            <a:ext cx="6858000" cy="0"/>
          </a:xfrm>
          <a:prstGeom prst="line">
            <a:avLst/>
          </a:prstGeom>
          <a:ln w="38100">
            <a:solidFill>
              <a:schemeClr val="tx1"/>
            </a:solidFill>
          </a:ln>
          <a:effectLst>
            <a:outerShdw blurRad="50800" dist="38100" dir="16200000"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2DEDCD94-2A65-4377-AC74-3D1F9DA59297}"/>
              </a:ext>
            </a:extLst>
          </p:cNvPr>
          <p:cNvSpPr/>
          <p:nvPr/>
        </p:nvSpPr>
        <p:spPr>
          <a:xfrm>
            <a:off x="0" y="0"/>
            <a:ext cx="6858000"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ゆっくり市場調査論</a:t>
            </a:r>
          </a:p>
        </p:txBody>
      </p:sp>
      <p:sp>
        <p:nvSpPr>
          <p:cNvPr id="13" name="正方形/長方形 12">
            <a:extLst>
              <a:ext uri="{FF2B5EF4-FFF2-40B4-BE49-F238E27FC236}">
                <a16:creationId xmlns:a16="http://schemas.microsoft.com/office/drawing/2014/main" id="{FBCA510A-A803-4714-9B78-3FCBBE84CFFF}"/>
              </a:ext>
            </a:extLst>
          </p:cNvPr>
          <p:cNvSpPr/>
          <p:nvPr/>
        </p:nvSpPr>
        <p:spPr>
          <a:xfrm>
            <a:off x="0" y="8532000"/>
            <a:ext cx="1989000"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最上資料館</a:t>
            </a:r>
          </a:p>
        </p:txBody>
      </p:sp>
      <p:sp>
        <p:nvSpPr>
          <p:cNvPr id="14" name="正方形/長方形 13">
            <a:extLst>
              <a:ext uri="{FF2B5EF4-FFF2-40B4-BE49-F238E27FC236}">
                <a16:creationId xmlns:a16="http://schemas.microsoft.com/office/drawing/2014/main" id="{E1700CE3-681C-476A-A0B0-2ADD1BA72AB1}"/>
              </a:ext>
            </a:extLst>
          </p:cNvPr>
          <p:cNvSpPr/>
          <p:nvPr/>
        </p:nvSpPr>
        <p:spPr>
          <a:xfrm>
            <a:off x="5589000" y="8550790"/>
            <a:ext cx="1269000"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DFBFBFF-80A0-4560-A357-558D1CD27673}" type="slidenum">
              <a:rPr kumimoji="1" lang="ja-JP" altLang="en-US" sz="3200" smtClean="0">
                <a:solidFill>
                  <a:schemeClr val="tx1"/>
                </a:solidFill>
              </a:rPr>
              <a:pPr algn="r"/>
              <a:t>‹#›</a:t>
            </a:fld>
            <a:endParaRPr kumimoji="1" lang="ja-JP" altLang="en-US" sz="3200" dirty="0">
              <a:solidFill>
                <a:schemeClr val="tx1"/>
              </a:solidFill>
            </a:endParaRPr>
          </a:p>
        </p:txBody>
      </p:sp>
    </p:spTree>
    <p:extLst>
      <p:ext uri="{BB962C8B-B14F-4D97-AF65-F5344CB8AC3E}">
        <p14:creationId xmlns:p14="http://schemas.microsoft.com/office/powerpoint/2010/main" val="10287506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no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a:ln>
            <a:noFill/>
          </a:ln>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9" name="直線コネクタ 8">
            <a:extLst>
              <a:ext uri="{FF2B5EF4-FFF2-40B4-BE49-F238E27FC236}">
                <a16:creationId xmlns:a16="http://schemas.microsoft.com/office/drawing/2014/main" id="{B56A8A41-631D-456B-B4FA-FD898E691BA1}"/>
              </a:ext>
            </a:extLst>
          </p:cNvPr>
          <p:cNvCxnSpPr>
            <a:cxnSpLocks/>
          </p:cNvCxnSpPr>
          <p:nvPr/>
        </p:nvCxnSpPr>
        <p:spPr>
          <a:xfrm>
            <a:off x="0" y="8532000"/>
            <a:ext cx="6858000" cy="0"/>
          </a:xfrm>
          <a:prstGeom prst="line">
            <a:avLst/>
          </a:prstGeom>
          <a:ln w="38100">
            <a:solidFill>
              <a:schemeClr val="tx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AF235E9E-3EE9-4A8D-9FE7-152D48ACAF86}"/>
              </a:ext>
            </a:extLst>
          </p:cNvPr>
          <p:cNvSpPr/>
          <p:nvPr/>
        </p:nvSpPr>
        <p:spPr>
          <a:xfrm>
            <a:off x="0" y="8532000"/>
            <a:ext cx="2062976"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000" dirty="0">
                <a:solidFill>
                  <a:schemeClr val="tx1"/>
                </a:solidFill>
              </a:rPr>
              <a:t>最上資料館</a:t>
            </a:r>
          </a:p>
        </p:txBody>
      </p:sp>
      <p:sp>
        <p:nvSpPr>
          <p:cNvPr id="14" name="正方形/長方形 13">
            <a:extLst>
              <a:ext uri="{FF2B5EF4-FFF2-40B4-BE49-F238E27FC236}">
                <a16:creationId xmlns:a16="http://schemas.microsoft.com/office/drawing/2014/main" id="{5C589A78-7AF5-438E-B661-8F368CD335B8}"/>
              </a:ext>
            </a:extLst>
          </p:cNvPr>
          <p:cNvSpPr/>
          <p:nvPr/>
        </p:nvSpPr>
        <p:spPr>
          <a:xfrm>
            <a:off x="4795024" y="8532000"/>
            <a:ext cx="2062976" cy="61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EC7AFD65-46EC-4FAB-B381-FE8AA2D3D704}" type="slidenum">
              <a:rPr kumimoji="1" lang="ja-JP" altLang="en-US" sz="2000" smtClean="0">
                <a:solidFill>
                  <a:schemeClr val="tx1"/>
                </a:solidFill>
              </a:rPr>
              <a:pPr algn="r"/>
              <a:t>‹#›</a:t>
            </a:fld>
            <a:endParaRPr kumimoji="1" lang="ja-JP" altLang="en-US" sz="2000" dirty="0">
              <a:solidFill>
                <a:schemeClr val="tx1"/>
              </a:solidFill>
            </a:endParaRPr>
          </a:p>
        </p:txBody>
      </p:sp>
      <p:sp>
        <p:nvSpPr>
          <p:cNvPr id="15" name="正方形/長方形 14">
            <a:extLst>
              <a:ext uri="{FF2B5EF4-FFF2-40B4-BE49-F238E27FC236}">
                <a16:creationId xmlns:a16="http://schemas.microsoft.com/office/drawing/2014/main" id="{9F21AC3E-8BCC-416E-9B58-F1E6AF00EF0E}"/>
              </a:ext>
            </a:extLst>
          </p:cNvPr>
          <p:cNvSpPr/>
          <p:nvPr/>
        </p:nvSpPr>
        <p:spPr>
          <a:xfrm>
            <a:off x="0" y="0"/>
            <a:ext cx="6858000" cy="612000"/>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ゆっくり市場調査論</a:t>
            </a:r>
          </a:p>
        </p:txBody>
      </p:sp>
      <p:cxnSp>
        <p:nvCxnSpPr>
          <p:cNvPr id="16" name="直線コネクタ 15">
            <a:extLst>
              <a:ext uri="{FF2B5EF4-FFF2-40B4-BE49-F238E27FC236}">
                <a16:creationId xmlns:a16="http://schemas.microsoft.com/office/drawing/2014/main" id="{9CDC15B5-F230-4AA9-AAEB-8AF9FBB68FF8}"/>
              </a:ext>
            </a:extLst>
          </p:cNvPr>
          <p:cNvCxnSpPr>
            <a:cxnSpLocks/>
          </p:cNvCxnSpPr>
          <p:nvPr/>
        </p:nvCxnSpPr>
        <p:spPr>
          <a:xfrm>
            <a:off x="0" y="612000"/>
            <a:ext cx="6858000" cy="0"/>
          </a:xfrm>
          <a:prstGeom prst="line">
            <a:avLst/>
          </a:prstGeom>
          <a:ln w="38100">
            <a:solidFill>
              <a:schemeClr val="tx1"/>
            </a:solidFill>
          </a:ln>
          <a:effectLst>
            <a:outerShdw blurRad="50800" dist="38100" dir="16200000"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313047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905446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0" y="2709000"/>
            <a:ext cx="5039638" cy="2880587"/>
          </a:xfrm>
        </p:spPr>
        <p:txBody>
          <a:bodyPr>
            <a:normAutofit/>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0" y="2709000"/>
            <a:ext cx="5039638" cy="2880588"/>
          </a:xfrm>
        </p:spPr>
        <p:txBody>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5"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0"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386613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622112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368435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3057891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318950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0" y="4589463"/>
            <a:ext cx="10515600" cy="135985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181294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4"/>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5"/>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85427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8" y="2505075"/>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0" y="2505075"/>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277131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659500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526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1575637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380214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5"/>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237312"/>
            <a:ext cx="1631504" cy="6071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4000" smtClean="0">
                <a:solidFill>
                  <a:schemeClr val="tx1"/>
                </a:solidFill>
              </a:rPr>
              <a:pPr algn="r"/>
              <a:t>‹#›</a:t>
            </a:fld>
            <a:endParaRPr kumimoji="1" lang="ja-JP" altLang="en-US" sz="4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4"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4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129345"/>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2362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F40C3D8E-67D7-4DCF-BA09-677004D46EFF}"/>
              </a:ext>
            </a:extLst>
          </p:cNvPr>
          <p:cNvSpPr>
            <a:spLocks noGrp="1"/>
          </p:cNvSpPr>
          <p:nvPr>
            <p:ph type="body" sz="quarter" idx="10"/>
          </p:nvPr>
        </p:nvSpPr>
        <p:spPr/>
        <p:txBody>
          <a:bodyPr>
            <a:normAutofit lnSpcReduction="10000"/>
          </a:bodyPr>
          <a:lstStyle/>
          <a:p>
            <a:r>
              <a:rPr kumimoji="1" lang="ja-JP" altLang="en-US" dirty="0"/>
              <a:t>二通りの順位付け</a:t>
            </a:r>
            <a:endParaRPr kumimoji="1" lang="en-US" altLang="ja-JP" dirty="0"/>
          </a:p>
          <a:p>
            <a:pPr lvl="1"/>
            <a:r>
              <a:rPr lang="en-US" altLang="ja-JP" dirty="0"/>
              <a:t>RANK.EQ</a:t>
            </a:r>
          </a:p>
          <a:p>
            <a:pPr lvl="1"/>
            <a:r>
              <a:rPr kumimoji="1" lang="en-US" altLang="ja-JP" dirty="0"/>
              <a:t>RANK.AVG</a:t>
            </a:r>
          </a:p>
          <a:p>
            <a:r>
              <a:rPr lang="ja-JP" altLang="en-US" dirty="0"/>
              <a:t>コピー中の動作の違い</a:t>
            </a:r>
            <a:endParaRPr lang="en-US" altLang="ja-JP" dirty="0"/>
          </a:p>
          <a:p>
            <a:r>
              <a:rPr kumimoji="1" lang="ja-JP" altLang="en-US" dirty="0"/>
              <a:t>関数の引数でスピル</a:t>
            </a:r>
          </a:p>
        </p:txBody>
      </p:sp>
      <p:sp>
        <p:nvSpPr>
          <p:cNvPr id="3" name="テキスト プレースホルダー 2">
            <a:extLst>
              <a:ext uri="{FF2B5EF4-FFF2-40B4-BE49-F238E27FC236}">
                <a16:creationId xmlns:a16="http://schemas.microsoft.com/office/drawing/2014/main" id="{27612EE0-D1AC-46E5-8F6E-2CCA4580C9DF}"/>
              </a:ext>
            </a:extLst>
          </p:cNvPr>
          <p:cNvSpPr>
            <a:spLocks noGrp="1"/>
          </p:cNvSpPr>
          <p:nvPr>
            <p:ph type="body" sz="quarter" idx="11"/>
          </p:nvPr>
        </p:nvSpPr>
        <p:spPr/>
        <p:txBody>
          <a:bodyPr>
            <a:normAutofit fontScale="77500" lnSpcReduction="20000"/>
          </a:bodyPr>
          <a:lstStyle/>
          <a:p>
            <a:r>
              <a:rPr lang="ja-JP" altLang="en-US" dirty="0"/>
              <a:t>古い関数は将来使えなくなると脅されています。</a:t>
            </a:r>
            <a:endParaRPr lang="en-US" altLang="ja-JP" dirty="0"/>
          </a:p>
          <a:p>
            <a:r>
              <a:rPr kumimoji="1" lang="ja-JP" altLang="en-US" dirty="0"/>
              <a:t>せっかく覚えるならば新関数を覚えてください。</a:t>
            </a:r>
            <a:r>
              <a:rPr lang="ja-JP" altLang="en-US" dirty="0"/>
              <a:t>目印は「</a:t>
            </a:r>
            <a:r>
              <a:rPr lang="en-US" altLang="ja-JP" dirty="0"/>
              <a:t>.</a:t>
            </a:r>
            <a:r>
              <a:rPr lang="ja-JP" altLang="en-US" dirty="0"/>
              <a:t> 」です。</a:t>
            </a:r>
            <a:endParaRPr lang="en-US" altLang="ja-JP" dirty="0"/>
          </a:p>
          <a:p>
            <a:r>
              <a:rPr lang="ja-JP" altLang="en-US" dirty="0"/>
              <a:t>ピリオド付きの関数はとても不思議なことを考えて改良されています</a:t>
            </a:r>
            <a:endParaRPr lang="en-US" altLang="ja-JP" dirty="0"/>
          </a:p>
        </p:txBody>
      </p:sp>
      <p:sp>
        <p:nvSpPr>
          <p:cNvPr id="4" name="テキスト プレースホルダー 3">
            <a:extLst>
              <a:ext uri="{FF2B5EF4-FFF2-40B4-BE49-F238E27FC236}">
                <a16:creationId xmlns:a16="http://schemas.microsoft.com/office/drawing/2014/main" id="{4BE4CA40-2124-4199-8FA1-AA9E26385887}"/>
              </a:ext>
            </a:extLst>
          </p:cNvPr>
          <p:cNvSpPr>
            <a:spLocks noGrp="1"/>
          </p:cNvSpPr>
          <p:nvPr>
            <p:ph type="body" sz="quarter" idx="12"/>
          </p:nvPr>
        </p:nvSpPr>
        <p:spPr/>
        <p:txBody>
          <a:bodyPr/>
          <a:lstStyle/>
          <a:p>
            <a:r>
              <a:rPr kumimoji="1" lang="ja-JP" altLang="en-US" dirty="0"/>
              <a:t>ポイント</a:t>
            </a:r>
          </a:p>
        </p:txBody>
      </p:sp>
      <p:sp>
        <p:nvSpPr>
          <p:cNvPr id="5" name="テキスト プレースホルダー 4">
            <a:extLst>
              <a:ext uri="{FF2B5EF4-FFF2-40B4-BE49-F238E27FC236}">
                <a16:creationId xmlns:a16="http://schemas.microsoft.com/office/drawing/2014/main" id="{0C859602-3CC9-45B5-AC9D-C722A846827C}"/>
              </a:ext>
            </a:extLst>
          </p:cNvPr>
          <p:cNvSpPr>
            <a:spLocks noGrp="1"/>
          </p:cNvSpPr>
          <p:nvPr>
            <p:ph type="body" sz="quarter" idx="13"/>
          </p:nvPr>
        </p:nvSpPr>
        <p:spPr/>
        <p:txBody>
          <a:bodyPr/>
          <a:lstStyle/>
          <a:p>
            <a:r>
              <a:rPr kumimoji="1" lang="ja-JP" altLang="en-US" dirty="0"/>
              <a:t>はじめに</a:t>
            </a:r>
          </a:p>
        </p:txBody>
      </p:sp>
      <p:sp>
        <p:nvSpPr>
          <p:cNvPr id="6" name="タイトル 5">
            <a:extLst>
              <a:ext uri="{FF2B5EF4-FFF2-40B4-BE49-F238E27FC236}">
                <a16:creationId xmlns:a16="http://schemas.microsoft.com/office/drawing/2014/main" id="{51C870C5-0AA3-4103-89AB-DD90F5600F7B}"/>
              </a:ext>
            </a:extLst>
          </p:cNvPr>
          <p:cNvSpPr>
            <a:spLocks noGrp="1"/>
          </p:cNvSpPr>
          <p:nvPr>
            <p:ph type="title"/>
          </p:nvPr>
        </p:nvSpPr>
        <p:spPr/>
        <p:txBody>
          <a:bodyPr/>
          <a:lstStyle/>
          <a:p>
            <a:r>
              <a:rPr kumimoji="1" lang="ja-JP" altLang="en-US"/>
              <a:t>旧関数と置き替えられた関数</a:t>
            </a:r>
            <a:endParaRPr kumimoji="1" lang="ja-JP" altLang="en-US" dirty="0"/>
          </a:p>
        </p:txBody>
      </p:sp>
    </p:spTree>
    <p:extLst>
      <p:ext uri="{BB962C8B-B14F-4D97-AF65-F5344CB8AC3E}">
        <p14:creationId xmlns:p14="http://schemas.microsoft.com/office/powerpoint/2010/main" val="2196389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9A503D-761D-41DB-BFA7-7CDDD3A447F3}"/>
              </a:ext>
            </a:extLst>
          </p:cNvPr>
          <p:cNvSpPr>
            <a:spLocks noGrp="1"/>
          </p:cNvSpPr>
          <p:nvPr>
            <p:ph type="title"/>
          </p:nvPr>
        </p:nvSpPr>
        <p:spPr/>
        <p:txBody>
          <a:bodyPr/>
          <a:lstStyle/>
          <a:p>
            <a:r>
              <a:rPr kumimoji="1" lang="en-US" altLang="ja-JP" dirty="0"/>
              <a:t>2007</a:t>
            </a:r>
            <a:r>
              <a:rPr kumimoji="1" lang="ja-JP" altLang="en-US" dirty="0"/>
              <a:t>と互換性のない関数</a:t>
            </a:r>
          </a:p>
        </p:txBody>
      </p:sp>
      <p:sp>
        <p:nvSpPr>
          <p:cNvPr id="3" name="コンテンツ プレースホルダー 2">
            <a:extLst>
              <a:ext uri="{FF2B5EF4-FFF2-40B4-BE49-F238E27FC236}">
                <a16:creationId xmlns:a16="http://schemas.microsoft.com/office/drawing/2014/main" id="{296AEEE6-9428-4474-A1E4-7D25A6B5A6E9}"/>
              </a:ext>
            </a:extLst>
          </p:cNvPr>
          <p:cNvSpPr>
            <a:spLocks noGrp="1"/>
          </p:cNvSpPr>
          <p:nvPr>
            <p:ph idx="1"/>
          </p:nvPr>
        </p:nvSpPr>
        <p:spPr/>
        <p:txBody>
          <a:bodyPr/>
          <a:lstStyle/>
          <a:p>
            <a:r>
              <a:rPr kumimoji="1" lang="ja-JP" altLang="en-US" dirty="0"/>
              <a:t>関数名に「．」</a:t>
            </a:r>
            <a:endParaRPr kumimoji="1" lang="en-US" altLang="ja-JP" dirty="0"/>
          </a:p>
          <a:p>
            <a:r>
              <a:rPr kumimoji="1" lang="ja-JP" altLang="en-US" dirty="0"/>
              <a:t>ピリオドより左側と同じ名前の関数は将来使えなくなる予定</a:t>
            </a:r>
            <a:endParaRPr kumimoji="1" lang="en-US" altLang="ja-JP" dirty="0"/>
          </a:p>
          <a:p>
            <a:r>
              <a:rPr kumimoji="1" lang="en-US" altLang="ja-JP" dirty="0"/>
              <a:t>2019</a:t>
            </a:r>
            <a:r>
              <a:rPr kumimoji="1" lang="ja-JP" altLang="en-US" dirty="0"/>
              <a:t>以前の</a:t>
            </a:r>
            <a:r>
              <a:rPr kumimoji="1" lang="en-US" altLang="ja-JP" dirty="0"/>
              <a:t>Excel</a:t>
            </a:r>
            <a:r>
              <a:rPr kumimoji="1" lang="ja-JP" altLang="en-US" dirty="0"/>
              <a:t>は動いていないはず</a:t>
            </a:r>
            <a:endParaRPr kumimoji="1" lang="en-US" altLang="ja-JP" dirty="0"/>
          </a:p>
          <a:p>
            <a:r>
              <a:rPr kumimoji="1" lang="ja-JP" altLang="en-US" dirty="0"/>
              <a:t>旧エクセルへの配慮は不要</a:t>
            </a:r>
            <a:endParaRPr kumimoji="1" lang="en-US" altLang="ja-JP" dirty="0"/>
          </a:p>
          <a:p>
            <a:r>
              <a:rPr lang="ja-JP" altLang="en-US" dirty="0"/>
              <a:t>置き替えられた関数がある場合は、置き替えられた関数を使用するのが安全</a:t>
            </a:r>
            <a:endParaRPr kumimoji="1" lang="ja-JP" altLang="en-US" dirty="0"/>
          </a:p>
        </p:txBody>
      </p:sp>
    </p:spTree>
    <p:extLst>
      <p:ext uri="{BB962C8B-B14F-4D97-AF65-F5344CB8AC3E}">
        <p14:creationId xmlns:p14="http://schemas.microsoft.com/office/powerpoint/2010/main" val="1463751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0975F6-DB24-43C8-ACD6-E29396A469B1}"/>
              </a:ext>
            </a:extLst>
          </p:cNvPr>
          <p:cNvSpPr>
            <a:spLocks noGrp="1"/>
          </p:cNvSpPr>
          <p:nvPr>
            <p:ph type="title"/>
          </p:nvPr>
        </p:nvSpPr>
        <p:spPr/>
        <p:txBody>
          <a:bodyPr/>
          <a:lstStyle/>
          <a:p>
            <a:r>
              <a:rPr kumimoji="1" lang="ja-JP" altLang="en-US" dirty="0"/>
              <a:t>コピーの仕様</a:t>
            </a:r>
          </a:p>
        </p:txBody>
      </p:sp>
      <p:sp>
        <p:nvSpPr>
          <p:cNvPr id="3" name="コンテンツ プレースホルダー 2">
            <a:extLst>
              <a:ext uri="{FF2B5EF4-FFF2-40B4-BE49-F238E27FC236}">
                <a16:creationId xmlns:a16="http://schemas.microsoft.com/office/drawing/2014/main" id="{AC0F42EA-3134-4280-A543-D26D3B328D4D}"/>
              </a:ext>
            </a:extLst>
          </p:cNvPr>
          <p:cNvSpPr>
            <a:spLocks noGrp="1"/>
          </p:cNvSpPr>
          <p:nvPr>
            <p:ph idx="1"/>
          </p:nvPr>
        </p:nvSpPr>
        <p:spPr/>
        <p:txBody>
          <a:bodyPr/>
          <a:lstStyle/>
          <a:p>
            <a:r>
              <a:rPr kumimoji="1" lang="ja-JP" altLang="en-US" dirty="0"/>
              <a:t>離れた位置へ貼り付けても参照は維持</a:t>
            </a:r>
            <a:endParaRPr kumimoji="1" lang="en-US" altLang="ja-JP" dirty="0"/>
          </a:p>
          <a:p>
            <a:r>
              <a:rPr lang="ja-JP" altLang="en-US" dirty="0"/>
              <a:t>コピー中にセルを挿入すると、</a:t>
            </a:r>
            <a:endParaRPr lang="en-US" altLang="ja-JP" dirty="0"/>
          </a:p>
          <a:p>
            <a:pPr lvl="1"/>
            <a:r>
              <a:rPr lang="en-US" altLang="ja-JP" dirty="0"/>
              <a:t>1</a:t>
            </a:r>
            <a:r>
              <a:rPr lang="ja-JP" altLang="en-US" dirty="0"/>
              <a:t>回目はコピーしているセルを挿入</a:t>
            </a:r>
            <a:endParaRPr lang="en-US" altLang="ja-JP" dirty="0"/>
          </a:p>
          <a:p>
            <a:pPr lvl="1"/>
            <a:r>
              <a:rPr lang="en-US" altLang="ja-JP" dirty="0"/>
              <a:t>2</a:t>
            </a:r>
            <a:r>
              <a:rPr lang="ja-JP" altLang="en-US" dirty="0"/>
              <a:t>回目は空白のセルを挿入しクリップボードをクリア</a:t>
            </a:r>
            <a:endParaRPr lang="en-US" altLang="ja-JP" dirty="0"/>
          </a:p>
          <a:p>
            <a:endParaRPr lang="en-US" altLang="ja-JP" dirty="0"/>
          </a:p>
          <a:p>
            <a:pPr marL="0" indent="0">
              <a:buNone/>
            </a:pPr>
            <a:endParaRPr kumimoji="1" lang="ja-JP" altLang="en-US" dirty="0"/>
          </a:p>
        </p:txBody>
      </p:sp>
    </p:spTree>
    <p:extLst>
      <p:ext uri="{BB962C8B-B14F-4D97-AF65-F5344CB8AC3E}">
        <p14:creationId xmlns:p14="http://schemas.microsoft.com/office/powerpoint/2010/main" val="484127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64EF55-7F5F-4C40-A557-04FD8538E4CB}"/>
              </a:ext>
            </a:extLst>
          </p:cNvPr>
          <p:cNvSpPr>
            <a:spLocks noGrp="1"/>
          </p:cNvSpPr>
          <p:nvPr>
            <p:ph type="title"/>
          </p:nvPr>
        </p:nvSpPr>
        <p:spPr/>
        <p:txBody>
          <a:bodyPr/>
          <a:lstStyle/>
          <a:p>
            <a:r>
              <a:rPr kumimoji="1" lang="ja-JP" altLang="en-US" dirty="0"/>
              <a:t>セルの挿入と削除</a:t>
            </a:r>
          </a:p>
        </p:txBody>
      </p:sp>
      <p:sp>
        <p:nvSpPr>
          <p:cNvPr id="3" name="コンテンツ プレースホルダー 2">
            <a:extLst>
              <a:ext uri="{FF2B5EF4-FFF2-40B4-BE49-F238E27FC236}">
                <a16:creationId xmlns:a16="http://schemas.microsoft.com/office/drawing/2014/main" id="{71252D09-5BAE-4ACE-9076-55B76A70BC7E}"/>
              </a:ext>
            </a:extLst>
          </p:cNvPr>
          <p:cNvSpPr>
            <a:spLocks noGrp="1"/>
          </p:cNvSpPr>
          <p:nvPr>
            <p:ph idx="1"/>
          </p:nvPr>
        </p:nvSpPr>
        <p:spPr/>
        <p:txBody>
          <a:bodyPr/>
          <a:lstStyle/>
          <a:p>
            <a:r>
              <a:rPr lang="ja-JP" altLang="en-US" dirty="0"/>
              <a:t>「</a:t>
            </a:r>
            <a:r>
              <a:rPr lang="en-US" altLang="ja-JP" dirty="0"/>
              <a:t>Ctrl</a:t>
            </a:r>
            <a:r>
              <a:rPr lang="ja-JP" altLang="en-US" dirty="0"/>
              <a:t>」</a:t>
            </a:r>
            <a:r>
              <a:rPr lang="en-US" altLang="ja-JP" dirty="0"/>
              <a:t>+</a:t>
            </a:r>
            <a:r>
              <a:rPr lang="ja-JP" altLang="en-US" dirty="0"/>
              <a:t>「</a:t>
            </a:r>
            <a:r>
              <a:rPr lang="en-US" altLang="ja-JP" dirty="0"/>
              <a:t>+</a:t>
            </a:r>
            <a:r>
              <a:rPr lang="ja-JP" altLang="en-US" dirty="0"/>
              <a:t>」で挿入</a:t>
            </a:r>
            <a:endParaRPr lang="en-US" altLang="ja-JP" dirty="0"/>
          </a:p>
          <a:p>
            <a:r>
              <a:rPr lang="ja-JP" altLang="en-US" dirty="0"/>
              <a:t>「</a:t>
            </a:r>
            <a:r>
              <a:rPr lang="en-US" altLang="ja-JP" dirty="0"/>
              <a:t>Ctrl</a:t>
            </a:r>
            <a:r>
              <a:rPr lang="ja-JP" altLang="en-US" dirty="0"/>
              <a:t>」</a:t>
            </a:r>
            <a:r>
              <a:rPr lang="en-US" altLang="ja-JP" dirty="0"/>
              <a:t>+</a:t>
            </a:r>
            <a:r>
              <a:rPr lang="ja-JP" altLang="en-US" dirty="0"/>
              <a:t>「</a:t>
            </a:r>
            <a:r>
              <a:rPr lang="en-US" altLang="ja-JP" dirty="0"/>
              <a:t>-</a:t>
            </a:r>
            <a:r>
              <a:rPr lang="ja-JP" altLang="en-US" dirty="0"/>
              <a:t>」で削除</a:t>
            </a:r>
            <a:endParaRPr lang="en-US" altLang="ja-JP" dirty="0"/>
          </a:p>
          <a:p>
            <a:r>
              <a:rPr lang="ja-JP" altLang="en-US" dirty="0"/>
              <a:t>マウスの右ボタン</a:t>
            </a:r>
            <a:endParaRPr lang="en-US" altLang="ja-JP" dirty="0"/>
          </a:p>
          <a:p>
            <a:pPr lvl="1"/>
            <a:r>
              <a:rPr lang="ja-JP" altLang="en-US" dirty="0"/>
              <a:t>「挿入」「削除」</a:t>
            </a:r>
            <a:endParaRPr lang="en-US" altLang="ja-JP" dirty="0"/>
          </a:p>
          <a:p>
            <a:r>
              <a:rPr lang="ja-JP" altLang="en-US" dirty="0"/>
              <a:t>リボン</a:t>
            </a:r>
            <a:endParaRPr lang="en-US" altLang="ja-JP" dirty="0"/>
          </a:p>
          <a:p>
            <a:pPr lvl="1"/>
            <a:r>
              <a:rPr lang="ja-JP" altLang="en-US" dirty="0"/>
              <a:t>「挿入」「削除」</a:t>
            </a:r>
            <a:endParaRPr lang="en-US" altLang="ja-JP" dirty="0"/>
          </a:p>
          <a:p>
            <a:endParaRPr lang="ja-JP" altLang="en-US" dirty="0"/>
          </a:p>
        </p:txBody>
      </p:sp>
    </p:spTree>
    <p:extLst>
      <p:ext uri="{BB962C8B-B14F-4D97-AF65-F5344CB8AC3E}">
        <p14:creationId xmlns:p14="http://schemas.microsoft.com/office/powerpoint/2010/main" val="3075812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59A9B4-317D-4D2C-9FFD-C1FA76ABE61F}"/>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EBABBC29-1DC1-4BB4-B9F5-D50529BDDC66}"/>
              </a:ext>
            </a:extLst>
          </p:cNvPr>
          <p:cNvSpPr>
            <a:spLocks noGrp="1"/>
          </p:cNvSpPr>
          <p:nvPr>
            <p:ph idx="1"/>
          </p:nvPr>
        </p:nvSpPr>
        <p:spPr/>
        <p:txBody>
          <a:bodyPr/>
          <a:lstStyle/>
          <a:p>
            <a:r>
              <a:rPr lang="ja-JP" altLang="en-US" dirty="0"/>
              <a:t>関数・数式をコピーすると、</a:t>
            </a:r>
            <a:endParaRPr lang="en-US" altLang="ja-JP" dirty="0"/>
          </a:p>
          <a:p>
            <a:pPr marL="971550" lvl="1" indent="-514350">
              <a:buFont typeface="+mj-lt"/>
              <a:buAutoNum type="alphaLcPeriod"/>
            </a:pPr>
            <a:r>
              <a:rPr lang="ja-JP" altLang="en-US" dirty="0"/>
              <a:t>貼り付けは何度でも行える。</a:t>
            </a:r>
            <a:endParaRPr lang="en-US" altLang="ja-JP" dirty="0"/>
          </a:p>
          <a:p>
            <a:pPr marL="971550" lvl="1" indent="-514350">
              <a:buFont typeface="+mj-lt"/>
              <a:buAutoNum type="alphaLcPeriod"/>
            </a:pPr>
            <a:r>
              <a:rPr lang="ja-JP" altLang="en-US" dirty="0"/>
              <a:t>確定でクリップボードをクリア。</a:t>
            </a:r>
            <a:endParaRPr lang="en-US" altLang="ja-JP" dirty="0"/>
          </a:p>
          <a:p>
            <a:pPr marL="971550" lvl="1" indent="-514350">
              <a:buFont typeface="+mj-lt"/>
              <a:buAutoNum type="alphaLcPeriod"/>
            </a:pPr>
            <a:r>
              <a:rPr lang="ja-JP" altLang="en-US" dirty="0"/>
              <a:t>挿入でコピーしたセルを挿入</a:t>
            </a:r>
            <a:endParaRPr lang="en-US" altLang="ja-JP" dirty="0"/>
          </a:p>
          <a:p>
            <a:r>
              <a:rPr lang="ja-JP" altLang="en-US"/>
              <a:t>どうせ覚えるなら、旧関数よりも置き替えられた関数</a:t>
            </a:r>
            <a:endParaRPr lang="en-US" altLang="ja-JP" dirty="0"/>
          </a:p>
        </p:txBody>
      </p:sp>
    </p:spTree>
    <p:extLst>
      <p:ext uri="{BB962C8B-B14F-4D97-AF65-F5344CB8AC3E}">
        <p14:creationId xmlns:p14="http://schemas.microsoft.com/office/powerpoint/2010/main" val="643302073"/>
      </p:ext>
    </p:extLst>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7F92B4DE-59CE-45B9-AAF4-8D856BA07D36}" vid="{88981CDC-E7D2-4CE8-AD5D-5EE00EA6A7A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28DE5D4AEA5764D87B7AFB7B309F2A5" ma:contentTypeVersion="11" ma:contentTypeDescription="新しいドキュメントを作成します。" ma:contentTypeScope="" ma:versionID="cba4877f9e8307ab348c13a6d9637afe">
  <xsd:schema xmlns:xsd="http://www.w3.org/2001/XMLSchema" xmlns:xs="http://www.w3.org/2001/XMLSchema" xmlns:p="http://schemas.microsoft.com/office/2006/metadata/properties" xmlns:ns3="eec77095-4b1c-44b2-a181-d1fed95b75c1" xmlns:ns4="8ee5d532-8c7f-4cbe-b0aa-db16e2cd38a1" targetNamespace="http://schemas.microsoft.com/office/2006/metadata/properties" ma:root="true" ma:fieldsID="302b2fe521374458be34a279689fd6e8" ns3:_="" ns4:_="">
    <xsd:import namespace="eec77095-4b1c-44b2-a181-d1fed95b75c1"/>
    <xsd:import namespace="8ee5d532-8c7f-4cbe-b0aa-db16e2cd38a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c77095-4b1c-44b2-a181-d1fed95b75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e5d532-8c7f-4cbe-b0aa-db16e2cd38a1"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element name="SharingHintHash" ma:index="16"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CEDD570-27B5-4358-BFB2-B35058C06FD2}">
  <ds:schemaRefs>
    <ds:schemaRef ds:uri="http://schemas.microsoft.com/sharepoint/v3/contenttype/forms"/>
  </ds:schemaRefs>
</ds:datastoreItem>
</file>

<file path=customXml/itemProps2.xml><?xml version="1.0" encoding="utf-8"?>
<ds:datastoreItem xmlns:ds="http://schemas.openxmlformats.org/officeDocument/2006/customXml" ds:itemID="{3794A7F5-92E4-4F3D-B215-A0AE83DAD7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c77095-4b1c-44b2-a181-d1fed95b75c1"/>
    <ds:schemaRef ds:uri="8ee5d532-8c7f-4cbe-b0aa-db16e2cd38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9CC18F-8088-4E39-82EC-DF487F67331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最上資料館</Template>
  <TotalTime>87</TotalTime>
  <Words>235</Words>
  <Application>Microsoft Office PowerPoint</Application>
  <PresentationFormat>ワイド画面</PresentationFormat>
  <Paragraphs>35</Paragraphs>
  <Slides>5</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HG丸ｺﾞｼｯｸM-PRO</vt:lpstr>
      <vt:lpstr>Arial</vt:lpstr>
      <vt:lpstr>Times New Roman</vt:lpstr>
      <vt:lpstr>最上資料館</vt:lpstr>
      <vt:lpstr>旧関数と置き替えられた関数</vt:lpstr>
      <vt:lpstr>2007と互換性のない関数</vt:lpstr>
      <vt:lpstr>コピーの仕様</vt:lpstr>
      <vt:lpstr>セルの挿入と削除</vt:lpstr>
      <vt:lpstr>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旧関数と新関数</dc:title>
  <dc:creator>最上健児</dc:creator>
  <cp:lastModifiedBy>ゆっくり市場調査論</cp:lastModifiedBy>
  <cp:revision>4</cp:revision>
  <dcterms:created xsi:type="dcterms:W3CDTF">2020-06-22T09:57:54Z</dcterms:created>
  <dcterms:modified xsi:type="dcterms:W3CDTF">2025-10-27T00:54:50Z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0x010100328DE5D4AEA5764D87B7AFB7B309F2A5</vt:lpwstr>
  </property>
</Properties>
</file>