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1" r:id="rId6"/>
    <p:sldId id="258" r:id="rId7"/>
    <p:sldId id="259" r:id="rId8"/>
    <p:sldId id="260" r:id="rId9"/>
    <p:sldId id="262" r:id="rId10"/>
    <p:sldId id="264" r:id="rId11"/>
    <p:sldId id="26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2" d="100"/>
          <a:sy n="102" d="100"/>
        </p:scale>
        <p:origin x="894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健児 最上" userId="39c8057c0940087e" providerId="LiveId" clId="{A9050F4B-4860-4365-945B-997306E8801C}"/>
    <pc:docChg chg="custSel delSld modSld">
      <pc:chgData name="健児 最上" userId="39c8057c0940087e" providerId="LiveId" clId="{A9050F4B-4860-4365-945B-997306E8801C}" dt="2025-10-27T00:53:16.761" v="4" actId="27636"/>
      <pc:docMkLst>
        <pc:docMk/>
      </pc:docMkLst>
      <pc:sldChg chg="del">
        <pc:chgData name="健児 最上" userId="39c8057c0940087e" providerId="LiveId" clId="{A9050F4B-4860-4365-945B-997306E8801C}" dt="2025-10-27T00:52:57.251" v="0" actId="47"/>
        <pc:sldMkLst>
          <pc:docMk/>
          <pc:sldMk cId="363953353" sldId="257"/>
        </pc:sldMkLst>
      </pc:sldChg>
      <pc:sldChg chg="del">
        <pc:chgData name="健児 最上" userId="39c8057c0940087e" providerId="LiveId" clId="{A9050F4B-4860-4365-945B-997306E8801C}" dt="2025-10-27T00:53:03.216" v="1" actId="47"/>
        <pc:sldMkLst>
          <pc:docMk/>
          <pc:sldMk cId="306715181" sldId="263"/>
        </pc:sldMkLst>
      </pc:sldChg>
      <pc:sldChg chg="modSp mod">
        <pc:chgData name="健児 最上" userId="39c8057c0940087e" providerId="LiveId" clId="{A9050F4B-4860-4365-945B-997306E8801C}" dt="2025-10-27T00:53:16.761" v="4" actId="27636"/>
        <pc:sldMkLst>
          <pc:docMk/>
          <pc:sldMk cId="888802030" sldId="264"/>
        </pc:sldMkLst>
        <pc:spChg chg="mod">
          <ac:chgData name="健児 最上" userId="39c8057c0940087e" providerId="LiveId" clId="{A9050F4B-4860-4365-945B-997306E8801C}" dt="2025-10-27T00:53:16.761" v="4" actId="27636"/>
          <ac:spMkLst>
            <pc:docMk/>
            <pc:sldMk cId="888802030" sldId="264"/>
            <ac:spMk id="3" creationId="{C57E6914-9108-4E4F-A4D5-0C0455267584}"/>
          </ac:spMkLst>
        </pc:spChg>
        <pc:spChg chg="mod">
          <ac:chgData name="健児 最上" userId="39c8057c0940087e" providerId="LiveId" clId="{A9050F4B-4860-4365-945B-997306E8801C}" dt="2025-10-27T00:53:16.761" v="3" actId="27636"/>
          <ac:spMkLst>
            <pc:docMk/>
            <pc:sldMk cId="888802030" sldId="264"/>
            <ac:spMk id="6" creationId="{72B8B515-D757-493E-A273-434B8BE93A35}"/>
          </ac:spMkLst>
        </pc:spChg>
      </pc:sldChg>
    </pc:docChg>
  </pc:docChgLst>
  <pc:docChgLst>
    <pc:chgData name="ゆっくり市場調査論" userId="03e094fd-291a-4030-9f28-a3cc6b5984cc" providerId="ADAL" clId="{E2230EB8-3BB2-4EA5-A20C-1D11F2D57F20}"/>
    <pc:docChg chg="custSel modSld">
      <pc:chgData name="ゆっくり市場調査論" userId="03e094fd-291a-4030-9f28-a3cc6b5984cc" providerId="ADAL" clId="{E2230EB8-3BB2-4EA5-A20C-1D11F2D57F20}" dt="2024-06-23T12:20:24.089" v="143" actId="27636"/>
      <pc:docMkLst>
        <pc:docMk/>
      </pc:docMkLst>
      <pc:sldChg chg="modSp mod">
        <pc:chgData name="ゆっくり市場調査論" userId="03e094fd-291a-4030-9f28-a3cc6b5984cc" providerId="ADAL" clId="{E2230EB8-3BB2-4EA5-A20C-1D11F2D57F20}" dt="2024-06-23T12:18:36.370" v="7" actId="20577"/>
        <pc:sldMkLst>
          <pc:docMk/>
          <pc:sldMk cId="2196389265" sldId="256"/>
        </pc:sldMkLst>
      </pc:sldChg>
      <pc:sldChg chg="modSp mod">
        <pc:chgData name="ゆっくり市場調査論" userId="03e094fd-291a-4030-9f28-a3cc6b5984cc" providerId="ADAL" clId="{E2230EB8-3BB2-4EA5-A20C-1D11F2D57F20}" dt="2024-06-23T12:19:28.252" v="72" actId="20577"/>
        <pc:sldMkLst>
          <pc:docMk/>
          <pc:sldMk cId="1068411166" sldId="258"/>
        </pc:sldMkLst>
      </pc:sldChg>
      <pc:sldChg chg="modSp mod">
        <pc:chgData name="ゆっくり市場調査論" userId="03e094fd-291a-4030-9f28-a3cc6b5984cc" providerId="ADAL" clId="{E2230EB8-3BB2-4EA5-A20C-1D11F2D57F20}" dt="2024-06-23T12:19:08.295" v="51" actId="20577"/>
        <pc:sldMkLst>
          <pc:docMk/>
          <pc:sldMk cId="1613388404" sldId="261"/>
        </pc:sldMkLst>
      </pc:sldChg>
      <pc:sldChg chg="modSp mod">
        <pc:chgData name="ゆっくり市場調査論" userId="03e094fd-291a-4030-9f28-a3cc6b5984cc" providerId="ADAL" clId="{E2230EB8-3BB2-4EA5-A20C-1D11F2D57F20}" dt="2024-06-23T12:19:59.842" v="98" actId="20577"/>
        <pc:sldMkLst>
          <pc:docMk/>
          <pc:sldMk cId="4208877704" sldId="262"/>
        </pc:sldMkLst>
      </pc:sldChg>
      <pc:sldChg chg="modSp mod">
        <pc:chgData name="ゆっくり市場調査論" userId="03e094fd-291a-4030-9f28-a3cc6b5984cc" providerId="ADAL" clId="{E2230EB8-3BB2-4EA5-A20C-1D11F2D57F20}" dt="2024-06-23T12:20:24.089" v="143" actId="27636"/>
        <pc:sldMkLst>
          <pc:docMk/>
          <pc:sldMk cId="888802030" sldId="2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BED9958-FE19-4A78-A183-793312B85A5E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811693B-B593-41E2-B652-2397617DD4D3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DEDCD94-2A65-4377-AC74-3D1F9DA59297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ゆっくり市場調査論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CA510A-A803-4714-9B78-3FCBBE84CFFF}"/>
              </a:ext>
            </a:extLst>
          </p:cNvPr>
          <p:cNvSpPr/>
          <p:nvPr/>
        </p:nvSpPr>
        <p:spPr>
          <a:xfrm>
            <a:off x="0" y="8532000"/>
            <a:ext cx="198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1700CE3-681C-476A-A0B0-2ADD1BA72AB1}"/>
              </a:ext>
            </a:extLst>
          </p:cNvPr>
          <p:cNvSpPr/>
          <p:nvPr/>
        </p:nvSpPr>
        <p:spPr>
          <a:xfrm>
            <a:off x="5589000" y="8550790"/>
            <a:ext cx="126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6DFBFBFF-80A0-4560-A357-558D1CD27673}" type="slidenum">
              <a:rPr kumimoji="1" lang="ja-JP" altLang="en-US" sz="32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50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56A8A41-631D-456B-B4FA-FD898E691BA1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F235E9E-3EE9-4A8D-9FE7-152D48ACAF86}"/>
              </a:ext>
            </a:extLst>
          </p:cNvPr>
          <p:cNvSpPr/>
          <p:nvPr/>
        </p:nvSpPr>
        <p:spPr>
          <a:xfrm>
            <a:off x="0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C589A78-7AF5-438E-B661-8F368CD335B8}"/>
              </a:ext>
            </a:extLst>
          </p:cNvPr>
          <p:cNvSpPr/>
          <p:nvPr/>
        </p:nvSpPr>
        <p:spPr>
          <a:xfrm>
            <a:off x="4795024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EC7AFD65-46EC-4FAB-B381-FE8AA2D3D704}" type="slidenum">
              <a:rPr kumimoji="1" lang="ja-JP" altLang="en-US" sz="2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F21AC3E-8BCC-416E-9B58-F1E6AF00EF0E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ゆっくり市場調査論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CDC15B5-F230-4AA9-AAEB-8AF9FBB68FF8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1304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44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661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2211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6843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578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950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1294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542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771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50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52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563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21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12934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36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40C3D8E-67D7-4DCF-BA09-677004D46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相対番地とコピー</a:t>
            </a:r>
            <a:endParaRPr kumimoji="1" lang="en-US" altLang="ja-JP" dirty="0"/>
          </a:p>
          <a:p>
            <a:r>
              <a:rPr kumimoji="1" lang="ja-JP" altLang="en-US" dirty="0"/>
              <a:t>参照の種類</a:t>
            </a:r>
            <a:endParaRPr kumimoji="1" lang="en-US" altLang="ja-JP" dirty="0"/>
          </a:p>
          <a:p>
            <a:r>
              <a:rPr lang="ja-JP" altLang="en-US" dirty="0"/>
              <a:t>絶対番地の指定方法</a:t>
            </a:r>
            <a:endParaRPr lang="en-US" altLang="ja-JP" dirty="0"/>
          </a:p>
          <a:p>
            <a:r>
              <a:rPr kumimoji="1" lang="ja-JP" altLang="en-US" dirty="0"/>
              <a:t>セルの選択方法の確認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612EE0-D1AC-46E5-8F6E-2CCA4580C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ja-JP" altLang="en-US" dirty="0"/>
              <a:t>計算・関数では参照はとても便利です。</a:t>
            </a:r>
            <a:endParaRPr kumimoji="1" lang="en-US" altLang="ja-JP" dirty="0"/>
          </a:p>
          <a:p>
            <a:r>
              <a:rPr lang="ja-JP" altLang="en-US" dirty="0"/>
              <a:t>コピーにより参照先が変わっていくのが便利ですが、固定できるともっと便利になります。</a:t>
            </a:r>
            <a:endParaRPr lang="en-US" altLang="ja-JP" dirty="0"/>
          </a:p>
          <a:p>
            <a:r>
              <a:rPr kumimoji="1" lang="ja-JP" altLang="en-US" dirty="0"/>
              <a:t>絶対番地といいます。絶対番地を使いこなしてください。</a:t>
            </a:r>
            <a:endParaRPr kumimoji="1" lang="en-US" altLang="ja-JP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E4CA40-2124-4199-8FA1-AA9E263858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859602-3CC9-45B5-AC9D-C722A8468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51C870C5-0AA3-4103-89AB-DD90F560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絶対番地と相対番地</a:t>
            </a:r>
          </a:p>
        </p:txBody>
      </p:sp>
    </p:spTree>
    <p:extLst>
      <p:ext uri="{BB962C8B-B14F-4D97-AF65-F5344CB8AC3E}">
        <p14:creationId xmlns:p14="http://schemas.microsoft.com/office/powerpoint/2010/main" val="219638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28CC06-673D-48DF-8D39-42D513798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操作キーの違い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4B3014-C053-4FB7-87BC-47E02ACDB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Windows</a:t>
            </a:r>
            <a:r>
              <a:rPr lang="ja-JP" altLang="en-US" dirty="0"/>
              <a:t>　　</a:t>
            </a:r>
            <a:r>
              <a:rPr lang="en-US" altLang="ja-JP" dirty="0"/>
              <a:t>		</a:t>
            </a:r>
            <a:r>
              <a:rPr lang="ja-JP" altLang="en-US" dirty="0"/>
              <a:t>「</a:t>
            </a:r>
            <a:r>
              <a:rPr lang="en-US" altLang="ja-JP" dirty="0"/>
              <a:t>F4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en-US" altLang="ja-JP" dirty="0"/>
              <a:t>Windows</a:t>
            </a:r>
            <a:r>
              <a:rPr lang="ja-JP" altLang="en-US" dirty="0"/>
              <a:t>　</a:t>
            </a:r>
            <a:r>
              <a:rPr lang="en-US" altLang="ja-JP" dirty="0"/>
              <a:t>Note		</a:t>
            </a:r>
            <a:r>
              <a:rPr lang="ja-JP" altLang="en-US" dirty="0"/>
              <a:t>「</a:t>
            </a:r>
            <a:r>
              <a:rPr lang="en-US" altLang="ja-JP" dirty="0" err="1"/>
              <a:t>Fn</a:t>
            </a:r>
            <a:r>
              <a:rPr lang="ja-JP" altLang="en-US" dirty="0"/>
              <a:t>」＋「</a:t>
            </a:r>
            <a:r>
              <a:rPr lang="en-US" altLang="ja-JP" dirty="0"/>
              <a:t>F4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kumimoji="1" lang="en-US" altLang="ja-JP" dirty="0"/>
              <a:t>MacBook  </a:t>
            </a:r>
            <a:r>
              <a:rPr kumimoji="1" lang="ja-JP" altLang="en-US" dirty="0"/>
              <a:t>　</a:t>
            </a:r>
            <a:r>
              <a:rPr kumimoji="1" lang="en-US" altLang="ja-JP" dirty="0"/>
              <a:t>		</a:t>
            </a:r>
            <a:r>
              <a:rPr kumimoji="1" lang="ja-JP" altLang="en-US" dirty="0"/>
              <a:t>「</a:t>
            </a:r>
            <a:r>
              <a:rPr lang="en-US" altLang="ja-JP" dirty="0"/>
              <a:t>command </a:t>
            </a:r>
            <a:r>
              <a:rPr kumimoji="1" lang="ja-JP" altLang="en-US" dirty="0"/>
              <a:t>⌘」＋「</a:t>
            </a:r>
            <a:r>
              <a:rPr kumimoji="1" lang="en-US" altLang="ja-JP" dirty="0"/>
              <a:t>T</a:t>
            </a:r>
            <a:r>
              <a:rPr kumimoji="1" lang="ja-JP" altLang="en-US" dirty="0"/>
              <a:t>」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13388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91DE4B-4588-47F8-946A-86F215043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相対番地指定とコピー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1BAC42-F282-40CD-B14D-82661B216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通常の参照は「相対指定」</a:t>
            </a:r>
            <a:endParaRPr kumimoji="1" lang="en-US" altLang="ja-JP" dirty="0"/>
          </a:p>
          <a:p>
            <a:r>
              <a:rPr kumimoji="1" lang="ja-JP" altLang="en-US" dirty="0"/>
              <a:t>相対指定を含むセルをコピーすると</a:t>
            </a:r>
            <a:endParaRPr kumimoji="1" lang="en-US" altLang="ja-JP" dirty="0"/>
          </a:p>
          <a:p>
            <a:pPr lvl="1"/>
            <a:r>
              <a:rPr lang="ja-JP" altLang="en-US" dirty="0"/>
              <a:t>下方向にコピーすると行番号が</a:t>
            </a:r>
            <a:r>
              <a:rPr lang="en-US" altLang="ja-JP" dirty="0"/>
              <a:t>1</a:t>
            </a:r>
            <a:r>
              <a:rPr lang="ja-JP" altLang="en-US" dirty="0"/>
              <a:t>増える</a:t>
            </a:r>
            <a:endParaRPr lang="en-US" altLang="ja-JP" dirty="0"/>
          </a:p>
          <a:p>
            <a:pPr lvl="1"/>
            <a:r>
              <a:rPr lang="ja-JP" altLang="en-US" dirty="0"/>
              <a:t>上方向にコピーすると行番号が</a:t>
            </a:r>
            <a:r>
              <a:rPr lang="en-US" altLang="ja-JP" dirty="0"/>
              <a:t>1</a:t>
            </a:r>
            <a:r>
              <a:rPr lang="ja-JP" altLang="en-US" dirty="0"/>
              <a:t>減る</a:t>
            </a:r>
            <a:endParaRPr lang="en-US" altLang="ja-JP" dirty="0"/>
          </a:p>
          <a:p>
            <a:pPr lvl="1"/>
            <a:r>
              <a:rPr kumimoji="1" lang="ja-JP" altLang="en-US" dirty="0"/>
              <a:t>右方向にコピーすると列番号が</a:t>
            </a:r>
            <a:r>
              <a:rPr kumimoji="1" lang="en-US" altLang="ja-JP" dirty="0"/>
              <a:t>1</a:t>
            </a:r>
            <a:r>
              <a:rPr kumimoji="1" lang="ja-JP" altLang="en-US" dirty="0"/>
              <a:t>増える</a:t>
            </a:r>
            <a:endParaRPr kumimoji="1" lang="en-US" altLang="ja-JP" dirty="0"/>
          </a:p>
          <a:p>
            <a:pPr lvl="1"/>
            <a:r>
              <a:rPr lang="ja-JP" altLang="en-US" dirty="0"/>
              <a:t>左方向にコピーすると列番号が</a:t>
            </a:r>
            <a:r>
              <a:rPr lang="en-US" altLang="ja-JP" dirty="0"/>
              <a:t>1</a:t>
            </a:r>
            <a:r>
              <a:rPr lang="ja-JP" altLang="en-US" dirty="0"/>
              <a:t>減る</a:t>
            </a:r>
            <a:endParaRPr lang="en-US" altLang="ja-JP" dirty="0"/>
          </a:p>
          <a:p>
            <a:r>
              <a:rPr lang="ja-JP" altLang="en-US" dirty="0"/>
              <a:t>相対的な参照関係を維持しつづける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6841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B1E7D-51A4-43E8-8468-7262FF490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構成比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4666ED0-BC8D-43E3-B98D-D06228CF427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ja-JP" altLang="en-US" i="1" dirty="0" smtClean="0">
                        <a:latin typeface="Cambria Math" panose="02040503050406030204" pitchFamily="18" charset="0"/>
                      </a:rPr>
                      <m:t>構成比</m:t>
                    </m:r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i="1" dirty="0">
                            <a:latin typeface="Cambria Math" panose="02040503050406030204" pitchFamily="18" charset="0"/>
                          </a:rPr>
                          <m:t>部分</m:t>
                        </m:r>
                      </m:num>
                      <m:den>
                        <m:r>
                          <a:rPr lang="ja-JP" altLang="en-US" i="1" dirty="0" smtClean="0">
                            <a:latin typeface="Cambria Math" panose="02040503050406030204" pitchFamily="18" charset="0"/>
                          </a:rPr>
                          <m:t>全体</m:t>
                        </m:r>
                      </m:den>
                    </m:f>
                  </m:oMath>
                </a14:m>
                <a:endParaRPr lang="en-US" altLang="ja-JP" b="0" dirty="0"/>
              </a:p>
              <a:p>
                <a:r>
                  <a:rPr lang="ja-JP" altLang="en-US" dirty="0"/>
                  <a:t>常に全体は共通</a:t>
                </a:r>
                <a:endParaRPr lang="en-US" altLang="ja-JP" dirty="0"/>
              </a:p>
              <a:p>
                <a:r>
                  <a:rPr kumimoji="1" lang="ja-JP" altLang="en-US" dirty="0"/>
                  <a:t>全体の参照を固定したい</a:t>
                </a:r>
                <a:endParaRPr kumimoji="1" lang="en-US" altLang="ja-JP" dirty="0"/>
              </a:p>
              <a:p>
                <a:r>
                  <a:rPr lang="ja-JP" altLang="en-US" dirty="0"/>
                  <a:t>単位は「％」</a:t>
                </a:r>
                <a:endParaRPr kumimoji="1" lang="en-US" altLang="ja-JP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4666ED0-BC8D-43E3-B98D-D06228CF42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70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表 5">
                <a:extLst>
                  <a:ext uri="{FF2B5EF4-FFF2-40B4-BE49-F238E27FC236}">
                    <a16:creationId xmlns:a16="http://schemas.microsoft.com/office/drawing/2014/main" id="{8D2A904D-E0B9-4C39-92C6-FBDC28F89149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632238628"/>
                  </p:ext>
                </p:extLst>
              </p:nvPr>
            </p:nvGraphicFramePr>
            <p:xfrm>
              <a:off x="6172200" y="1825624"/>
              <a:ext cx="4892352" cy="3557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46176">
                      <a:extLst>
                        <a:ext uri="{9D8B030D-6E8A-4147-A177-3AD203B41FA5}">
                          <a16:colId xmlns:a16="http://schemas.microsoft.com/office/drawing/2014/main" val="2435302123"/>
                        </a:ext>
                      </a:extLst>
                    </a:gridCol>
                    <a:gridCol w="2446176">
                      <a:extLst>
                        <a:ext uri="{9D8B030D-6E8A-4147-A177-3AD203B41FA5}">
                          <a16:colId xmlns:a16="http://schemas.microsoft.com/office/drawing/2014/main" val="1238520410"/>
                        </a:ext>
                      </a:extLst>
                    </a:gridCol>
                  </a:tblGrid>
                  <a:tr h="8892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部</m:t>
                                </m:r>
                                <m:sSub>
                                  <m:sSubPr>
                                    <m:ctrlPr>
                                      <a:rPr kumimoji="1" lang="en-US" altLang="ja-JP" sz="24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ja-JP" altLang="en-US" sz="2400" i="1" dirty="0" smtClean="0">
                                        <a:latin typeface="Cambria Math" panose="02040503050406030204" pitchFamily="18" charset="0"/>
                                      </a:rPr>
                                      <m:t>分</m:t>
                                    </m:r>
                                  </m:e>
                                  <m:sub>
                                    <m:r>
                                      <a:rPr kumimoji="1" lang="en-US" altLang="ja-JP" sz="240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ja-JP" altLang="en-US" sz="2400" dirty="0">
                                        <a:latin typeface="Cambria Math" panose="02040503050406030204" pitchFamily="18" charset="0"/>
                                      </a:rPr>
                                      <m:t>部</m:t>
                                    </m:r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dirty="0">
                                            <a:latin typeface="Cambria Math" panose="02040503050406030204" pitchFamily="18" charset="0"/>
                                          </a:rPr>
                                          <m:t>分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ja-JP" altLang="en-US" sz="2400" dirty="0" smtClean="0">
                                        <a:latin typeface="Cambria Math" panose="02040503050406030204" pitchFamily="18" charset="0"/>
                                      </a:rPr>
                                      <m:t>全体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59624914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kumimoji="1" lang="ja-JP" altLang="en-US" sz="2400" i="1" dirty="0" smtClean="0">
                                  <a:latin typeface="Cambria Math" panose="02040503050406030204" pitchFamily="18" charset="0"/>
                                </a:rPr>
                                <m:t>部</m:t>
                              </m:r>
                              <m:sSub>
                                <m:sSubPr>
                                  <m:ctrlPr>
                                    <a:rPr kumimoji="1" lang="en-US" altLang="ja-JP" sz="2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ja-JP" altLang="en-US" sz="2400" i="1" dirty="0" smtClean="0">
                                      <a:latin typeface="Cambria Math" panose="02040503050406030204" pitchFamily="18" charset="0"/>
                                    </a:rPr>
                                    <m:t>分</m:t>
                                  </m:r>
                                </m:e>
                                <m:sub>
                                  <m:r>
                                    <a:rPr kumimoji="1" lang="en-US" altLang="ja-JP" sz="2400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kumimoji="1" lang="ja-JP" altLang="en-US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ja-JP" altLang="en-US" sz="2400" dirty="0">
                                        <a:latin typeface="Cambria Math" panose="02040503050406030204" pitchFamily="18" charset="0"/>
                                      </a:rPr>
                                      <m:t>部</m:t>
                                    </m:r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dirty="0">
                                            <a:latin typeface="Cambria Math" panose="02040503050406030204" pitchFamily="18" charset="0"/>
                                          </a:rPr>
                                          <m:t>分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ja-JP" altLang="en-US" sz="2400" dirty="0" smtClean="0">
                                        <a:latin typeface="Cambria Math" panose="02040503050406030204" pitchFamily="18" charset="0"/>
                                      </a:rPr>
                                      <m:t>全体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1953213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ja-JP" altLang="en-US" sz="2400" i="1" dirty="0" smtClean="0">
                                    <a:latin typeface="Cambria Math" panose="02040503050406030204" pitchFamily="18" charset="0"/>
                                  </a:rPr>
                                  <m:t>部</m:t>
                                </m:r>
                                <m:sSub>
                                  <m:sSubPr>
                                    <m:ctrlPr>
                                      <a:rPr kumimoji="1" lang="en-US" altLang="ja-JP" sz="24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ja-JP" altLang="en-US" sz="2400" i="1" dirty="0" smtClean="0">
                                        <a:latin typeface="Cambria Math" panose="02040503050406030204" pitchFamily="18" charset="0"/>
                                      </a:rPr>
                                      <m:t>分</m:t>
                                    </m:r>
                                  </m:e>
                                  <m:sub>
                                    <m:r>
                                      <a:rPr kumimoji="1"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ja-JP" altLang="en-US" sz="2400" dirty="0">
                                        <a:latin typeface="Cambria Math" panose="02040503050406030204" pitchFamily="18" charset="0"/>
                                      </a:rPr>
                                      <m:t>部</m:t>
                                    </m:r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dirty="0">
                                            <a:latin typeface="Cambria Math" panose="02040503050406030204" pitchFamily="18" charset="0"/>
                                          </a:rPr>
                                          <m:t>分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ja-JP" altLang="en-US" sz="2400" dirty="0" smtClean="0">
                                        <a:latin typeface="Cambria Math" panose="02040503050406030204" pitchFamily="18" charset="0"/>
                                      </a:rPr>
                                      <m:t>全体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08181748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全体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ja-JP" alt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全体</m:t>
                                    </m:r>
                                  </m:num>
                                  <m:den>
                                    <m:r>
                                      <a:rPr lang="ja-JP" altLang="en-US" sz="2400" dirty="0" smtClean="0">
                                        <a:latin typeface="Cambria Math" panose="02040503050406030204" pitchFamily="18" charset="0"/>
                                      </a:rPr>
                                      <m:t>全体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7723433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表 5">
                <a:extLst>
                  <a:ext uri="{FF2B5EF4-FFF2-40B4-BE49-F238E27FC236}">
                    <a16:creationId xmlns:a16="http://schemas.microsoft.com/office/drawing/2014/main" id="{8D2A904D-E0B9-4C39-92C6-FBDC28F89149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632238628"/>
                  </p:ext>
                </p:extLst>
              </p:nvPr>
            </p:nvGraphicFramePr>
            <p:xfrm>
              <a:off x="6172200" y="1825624"/>
              <a:ext cx="4892352" cy="3557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46176">
                      <a:extLst>
                        <a:ext uri="{9D8B030D-6E8A-4147-A177-3AD203B41FA5}">
                          <a16:colId xmlns:a16="http://schemas.microsoft.com/office/drawing/2014/main" val="2435302123"/>
                        </a:ext>
                      </a:extLst>
                    </a:gridCol>
                    <a:gridCol w="2446176">
                      <a:extLst>
                        <a:ext uri="{9D8B030D-6E8A-4147-A177-3AD203B41FA5}">
                          <a16:colId xmlns:a16="http://schemas.microsoft.com/office/drawing/2014/main" val="1238520410"/>
                        </a:ext>
                      </a:extLst>
                    </a:gridCol>
                  </a:tblGrid>
                  <a:tr h="889298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9" t="-685" r="-100498" b="-3020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685" r="-498" b="-3020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59624914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9" t="-100000" r="-100498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100000" r="-49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1953213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9" t="-201370" r="-100498" b="-10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201370" r="-498" b="-1013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8181748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400" dirty="0"/>
                            <a:t>全体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301370" r="-498" b="-13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7723433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25697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B1E7D-51A4-43E8-8468-7262FF490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倍率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4666ED0-BC8D-43E3-B98D-D06228CF427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ja-JP" altLang="en-US" i="1" dirty="0">
                        <a:latin typeface="Cambria Math" panose="02040503050406030204" pitchFamily="18" charset="0"/>
                      </a:rPr>
                      <m:t>倍率</m:t>
                    </m:r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i="1" dirty="0">
                            <a:latin typeface="Cambria Math" panose="02040503050406030204" pitchFamily="18" charset="0"/>
                          </a:rPr>
                          <m:t>対象</m:t>
                        </m:r>
                        <m:r>
                          <a:rPr lang="ja-JP" altLang="en-US" i="1" dirty="0" smtClean="0">
                            <a:latin typeface="Cambria Math" panose="02040503050406030204" pitchFamily="18" charset="0"/>
                          </a:rPr>
                          <m:t>の</m:t>
                        </m:r>
                        <m:r>
                          <a:rPr lang="ja-JP" altLang="en-US" i="1" dirty="0">
                            <a:latin typeface="Cambria Math" panose="02040503050406030204" pitchFamily="18" charset="0"/>
                          </a:rPr>
                          <m:t>値</m:t>
                        </m:r>
                      </m:num>
                      <m:den>
                        <m:r>
                          <a:rPr lang="ja-JP" altLang="en-US" i="1" dirty="0" smtClean="0">
                            <a:latin typeface="Cambria Math" panose="02040503050406030204" pitchFamily="18" charset="0"/>
                          </a:rPr>
                          <m:t>規準</m:t>
                        </m:r>
                        <m:r>
                          <a:rPr lang="ja-JP" altLang="en-US" i="1" dirty="0">
                            <a:latin typeface="Cambria Math" panose="02040503050406030204" pitchFamily="18" charset="0"/>
                          </a:rPr>
                          <m:t>の値</m:t>
                        </m:r>
                      </m:den>
                    </m:f>
                  </m:oMath>
                </a14:m>
                <a:endParaRPr lang="en-US" altLang="ja-JP" b="0" dirty="0"/>
              </a:p>
              <a:p>
                <a:r>
                  <a:rPr lang="ja-JP" altLang="en-US" dirty="0"/>
                  <a:t>常に基準の値は共通</a:t>
                </a:r>
                <a:endParaRPr lang="en-US" altLang="ja-JP" dirty="0"/>
              </a:p>
              <a:p>
                <a:r>
                  <a:rPr kumimoji="1" lang="ja-JP" altLang="en-US" dirty="0"/>
                  <a:t>規準の値の参照を固定したい</a:t>
                </a:r>
                <a:endParaRPr kumimoji="1" lang="en-US" altLang="ja-JP" dirty="0"/>
              </a:p>
              <a:p>
                <a:r>
                  <a:rPr kumimoji="1" lang="ja-JP" altLang="en-US" dirty="0"/>
                  <a:t>単位は「倍」</a:t>
                </a:r>
                <a:endParaRPr kumimoji="1" lang="en-US" altLang="ja-JP" dirty="0"/>
              </a:p>
              <a:p>
                <a:endParaRPr kumimoji="1" lang="en-US" altLang="ja-JP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4666ED0-BC8D-43E3-B98D-D06228CF42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70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表 5">
                <a:extLst>
                  <a:ext uri="{FF2B5EF4-FFF2-40B4-BE49-F238E27FC236}">
                    <a16:creationId xmlns:a16="http://schemas.microsoft.com/office/drawing/2014/main" id="{8D2A904D-E0B9-4C39-92C6-FBDC28F89149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840372359"/>
                  </p:ext>
                </p:extLst>
              </p:nvPr>
            </p:nvGraphicFramePr>
            <p:xfrm>
              <a:off x="6172200" y="1825624"/>
              <a:ext cx="4892352" cy="3557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46176">
                      <a:extLst>
                        <a:ext uri="{9D8B030D-6E8A-4147-A177-3AD203B41FA5}">
                          <a16:colId xmlns:a16="http://schemas.microsoft.com/office/drawing/2014/main" val="2435302123"/>
                        </a:ext>
                      </a:extLst>
                    </a:gridCol>
                    <a:gridCol w="2446176">
                      <a:extLst>
                        <a:ext uri="{9D8B030D-6E8A-4147-A177-3AD203B41FA5}">
                          <a16:colId xmlns:a16="http://schemas.microsoft.com/office/drawing/2014/main" val="1238520410"/>
                        </a:ext>
                      </a:extLst>
                    </a:gridCol>
                  </a:tblGrid>
                  <a:tr h="8892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ja-JP" alt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値</m:t>
                                    </m:r>
                                  </m:e>
                                  <m:sub>
                                    <m:r>
                                      <a:rPr lang="en-US" altLang="ja-JP" sz="2400" b="0" i="0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59624914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ja-JP" alt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値</m:t>
                                    </m:r>
                                  </m:e>
                                  <m:sub>
                                    <m:r>
                                      <a:rPr lang="en-US" altLang="ja-JP" sz="2400" b="0" i="0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91953213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ja-JP" alt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値</m:t>
                                    </m:r>
                                  </m:e>
                                  <m:sub>
                                    <m:r>
                                      <a:rPr lang="en-US" altLang="ja-JP" sz="2400" b="0" i="0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08181748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ja-JP" altLang="en-US" sz="2400" b="0" i="1" dirty="0" smtClean="0">
                                        <a:latin typeface="Cambria Math" panose="02040503050406030204" pitchFamily="18" charset="0"/>
                                      </a:rPr>
                                      <m:t>値</m:t>
                                    </m:r>
                                  </m:e>
                                  <m:sub>
                                    <m:r>
                                      <a:rPr lang="en-US" altLang="ja-JP" sz="2400" b="0" i="0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ja-JP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ja-JP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ja-JP" altLang="en-US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値</m:t>
                                        </m:r>
                                      </m:e>
                                      <m:sub>
                                        <m:r>
                                          <a:rPr lang="en-US" altLang="ja-JP" sz="2400" b="0" i="0" dirty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kumimoji="1" lang="ja-JP" alt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7723433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表 5">
                <a:extLst>
                  <a:ext uri="{FF2B5EF4-FFF2-40B4-BE49-F238E27FC236}">
                    <a16:creationId xmlns:a16="http://schemas.microsoft.com/office/drawing/2014/main" id="{8D2A904D-E0B9-4C39-92C6-FBDC28F89149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840372359"/>
                  </p:ext>
                </p:extLst>
              </p:nvPr>
            </p:nvGraphicFramePr>
            <p:xfrm>
              <a:off x="6172200" y="1825624"/>
              <a:ext cx="4892352" cy="355719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446176">
                      <a:extLst>
                        <a:ext uri="{9D8B030D-6E8A-4147-A177-3AD203B41FA5}">
                          <a16:colId xmlns:a16="http://schemas.microsoft.com/office/drawing/2014/main" val="2435302123"/>
                        </a:ext>
                      </a:extLst>
                    </a:gridCol>
                    <a:gridCol w="2446176">
                      <a:extLst>
                        <a:ext uri="{9D8B030D-6E8A-4147-A177-3AD203B41FA5}">
                          <a16:colId xmlns:a16="http://schemas.microsoft.com/office/drawing/2014/main" val="1238520410"/>
                        </a:ext>
                      </a:extLst>
                    </a:gridCol>
                  </a:tblGrid>
                  <a:tr h="889298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9" t="-685" r="-100498" b="-3020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685" r="-498" b="-3020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59624914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9" t="-100000" r="-100498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100000" r="-49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91953213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9" t="-201370" r="-100498" b="-10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201370" r="-498" b="-1013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8181748"/>
                      </a:ext>
                    </a:extLst>
                  </a:tr>
                  <a:tr h="889298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9" t="-301370" r="-100498" b="-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249" t="-301370" r="-498" b="-13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7723433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7250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A55F8B-5612-4B73-8CCE-A5B4A6DCF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絶対指定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463A1B-4691-42D2-A432-7C523A1DD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セルを参照したら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Windows</a:t>
            </a:r>
            <a:r>
              <a:rPr kumimoji="1" lang="ja-JP" altLang="en-US" dirty="0"/>
              <a:t>「</a:t>
            </a:r>
            <a:r>
              <a:rPr kumimoji="1" lang="en-US" altLang="ja-JP" dirty="0"/>
              <a:t>F4</a:t>
            </a:r>
            <a:r>
              <a:rPr kumimoji="1" lang="ja-JP" altLang="en-US" dirty="0"/>
              <a:t>」</a:t>
            </a:r>
            <a:endParaRPr kumimoji="1" lang="en-US" altLang="ja-JP" dirty="0"/>
          </a:p>
          <a:p>
            <a:pPr lvl="1"/>
            <a:r>
              <a:rPr lang="en-US" altLang="ja-JP" dirty="0"/>
              <a:t>MacBook</a:t>
            </a:r>
            <a:r>
              <a:rPr lang="ja-JP" altLang="en-US" dirty="0"/>
              <a:t>「</a:t>
            </a:r>
            <a:r>
              <a:rPr lang="en-US" altLang="ja-JP" dirty="0"/>
              <a:t>command</a:t>
            </a:r>
            <a:r>
              <a:rPr lang="ja-JP" altLang="en-US" dirty="0"/>
              <a:t>　⌘」＋「</a:t>
            </a:r>
            <a:r>
              <a:rPr lang="en-US" altLang="ja-JP" dirty="0"/>
              <a:t>T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kumimoji="1" lang="en-US" altLang="ja-JP" dirty="0"/>
              <a:t>$</a:t>
            </a:r>
            <a:r>
              <a:rPr kumimoji="1" lang="ja-JP" altLang="en-US" dirty="0"/>
              <a:t>列</a:t>
            </a:r>
            <a:r>
              <a:rPr kumimoji="1" lang="en-US" altLang="ja-JP" dirty="0"/>
              <a:t>$</a:t>
            </a:r>
            <a:r>
              <a:rPr kumimoji="1" lang="ja-JP" altLang="en-US" dirty="0"/>
              <a:t>行 → </a:t>
            </a:r>
            <a:r>
              <a:rPr lang="ja-JP" altLang="en-US" dirty="0"/>
              <a:t>列</a:t>
            </a:r>
            <a:r>
              <a:rPr lang="en-US" altLang="ja-JP" dirty="0"/>
              <a:t>$</a:t>
            </a:r>
            <a:r>
              <a:rPr lang="ja-JP" altLang="en-US" dirty="0"/>
              <a:t>行 → </a:t>
            </a:r>
            <a:r>
              <a:rPr lang="en-US" altLang="ja-JP" dirty="0"/>
              <a:t>$</a:t>
            </a:r>
            <a:r>
              <a:rPr lang="ja-JP" altLang="en-US" dirty="0"/>
              <a:t>列行 → 列行</a:t>
            </a:r>
            <a:endParaRPr lang="en-US" altLang="ja-JP" dirty="0"/>
          </a:p>
          <a:p>
            <a:r>
              <a:rPr lang="en-US" altLang="ja-JP" dirty="0"/>
              <a:t>$</a:t>
            </a:r>
            <a:r>
              <a:rPr lang="ja-JP" altLang="en-US" dirty="0"/>
              <a:t>指定された行・列は参照先が固定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887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177824-B260-4227-8825-FE3C7867A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スピルの使い分け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015AAF-4B19-4712-80CC-CD087090FD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スピルの特長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7E6914-9108-4E4F-A4D5-0C04552675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向いている作業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行・列のラベルの転記</a:t>
            </a:r>
            <a:endParaRPr kumimoji="1" lang="en-US" altLang="ja-JP" dirty="0"/>
          </a:p>
          <a:p>
            <a:pPr lvl="1"/>
            <a:r>
              <a:rPr lang="ja-JP" altLang="en-US" dirty="0"/>
              <a:t>構成比</a:t>
            </a:r>
            <a:endParaRPr lang="en-US" altLang="ja-JP" dirty="0"/>
          </a:p>
          <a:p>
            <a:pPr lvl="1"/>
            <a:r>
              <a:rPr kumimoji="1" lang="ja-JP" altLang="en-US"/>
              <a:t>倍率</a:t>
            </a:r>
            <a:endParaRPr kumimoji="1" lang="en-US" altLang="ja-JP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EF7C2F4-9A65-4DAE-85B7-750DC21B91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kumimoji="1" lang="ja-JP" altLang="en-US" dirty="0"/>
              <a:t>コピーによる作業の特長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B8B515-D757-493E-A273-434B8BE93A3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向ている作業</a:t>
            </a:r>
            <a:endParaRPr lang="en-US" altLang="ja-JP" dirty="0"/>
          </a:p>
          <a:p>
            <a:pPr lvl="1"/>
            <a:r>
              <a:rPr lang="ja-JP" altLang="en-US" dirty="0"/>
              <a:t>年ごとの</a:t>
            </a:r>
            <a:r>
              <a:rPr kumimoji="1" lang="ja-JP" altLang="en-US" dirty="0"/>
              <a:t>合計を４０年分</a:t>
            </a:r>
            <a:endParaRPr kumimoji="1" lang="en-US" altLang="ja-JP" dirty="0"/>
          </a:p>
          <a:p>
            <a:r>
              <a:rPr lang="ja-JP" altLang="en-US" dirty="0"/>
              <a:t>要件</a:t>
            </a:r>
            <a:endParaRPr lang="en-US" altLang="ja-JP" dirty="0"/>
          </a:p>
          <a:p>
            <a:pPr lvl="1"/>
            <a:r>
              <a:rPr kumimoji="1" lang="ja-JP" altLang="en-US"/>
              <a:t>どの</a:t>
            </a:r>
            <a:r>
              <a:rPr kumimoji="1" lang="ja-JP" altLang="en-US" dirty="0"/>
              <a:t>端末でも可能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絶対番地の理解</a:t>
            </a:r>
          </a:p>
        </p:txBody>
      </p:sp>
    </p:spTree>
    <p:extLst>
      <p:ext uri="{BB962C8B-B14F-4D97-AF65-F5344CB8AC3E}">
        <p14:creationId xmlns:p14="http://schemas.microsoft.com/office/powerpoint/2010/main" val="888802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220A0E-897E-4208-B000-045BD99C6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5838D803-E9BA-4E33-B4BB-0C72767E2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スピルを快適に使うためには、参照の技術が必要</a:t>
            </a:r>
            <a:endParaRPr kumimoji="1" lang="en-US" altLang="ja-JP" dirty="0"/>
          </a:p>
          <a:p>
            <a:r>
              <a:rPr lang="ja-JP" altLang="en-US" dirty="0"/>
              <a:t>参照の技術があれば、従来の方法でも十分に早い</a:t>
            </a:r>
            <a:endParaRPr lang="en-US" altLang="ja-JP" dirty="0"/>
          </a:p>
          <a:p>
            <a:r>
              <a:rPr kumimoji="1" lang="ja-JP" altLang="en-US" dirty="0"/>
              <a:t>セルの参照・選択のスキルを磨くといいことだらけ</a:t>
            </a:r>
            <a:endParaRPr kumimoji="1" lang="en-US" altLang="ja-JP" dirty="0"/>
          </a:p>
          <a:p>
            <a:r>
              <a:rPr lang="ja-JP" altLang="en-US" dirty="0"/>
              <a:t>ショートカットを覚えよう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CTRL</a:t>
            </a:r>
            <a:r>
              <a:rPr lang="ja-JP" altLang="en-US" dirty="0"/>
              <a:t>」「</a:t>
            </a:r>
            <a:r>
              <a:rPr lang="en-US" altLang="ja-JP" dirty="0"/>
              <a:t>SHIFT</a:t>
            </a:r>
            <a:r>
              <a:rPr lang="ja-JP" altLang="en-US" dirty="0"/>
              <a:t>」「↑」「↓」「→」「←」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8490587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8D3DCDA-CB27-4EBB-9654-68280E57FB0E}" vid="{E49E6CC2-D7A5-4638-A95C-4F7BDBACE1D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28DE5D4AEA5764D87B7AFB7B309F2A5" ma:contentTypeVersion="11" ma:contentTypeDescription="新しいドキュメントを作成します。" ma:contentTypeScope="" ma:versionID="cba4877f9e8307ab348c13a6d9637afe">
  <xsd:schema xmlns:xsd="http://www.w3.org/2001/XMLSchema" xmlns:xs="http://www.w3.org/2001/XMLSchema" xmlns:p="http://schemas.microsoft.com/office/2006/metadata/properties" xmlns:ns3="eec77095-4b1c-44b2-a181-d1fed95b75c1" xmlns:ns4="8ee5d532-8c7f-4cbe-b0aa-db16e2cd38a1" targetNamespace="http://schemas.microsoft.com/office/2006/metadata/properties" ma:root="true" ma:fieldsID="302b2fe521374458be34a279689fd6e8" ns3:_="" ns4:_="">
    <xsd:import namespace="eec77095-4b1c-44b2-a181-d1fed95b75c1"/>
    <xsd:import namespace="8ee5d532-8c7f-4cbe-b0aa-db16e2cd3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77095-4b1c-44b2-a181-d1fed95b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d532-8c7f-4cbe-b0aa-db16e2cd3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0489BB-AF94-4CCC-A1E5-5EC43E7B99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77095-4b1c-44b2-a181-d1fed95b75c1"/>
    <ds:schemaRef ds:uri="8ee5d532-8c7f-4cbe-b0aa-db16e2cd3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7A7AED-80B8-45EA-88E8-E873FE11C8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3ED80C-9FB4-4A02-AA36-A6F765CCD8C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454</TotalTime>
  <Words>381</Words>
  <Application>Microsoft Office PowerPoint</Application>
  <PresentationFormat>ワイド画面</PresentationFormat>
  <Paragraphs>73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HG丸ｺﾞｼｯｸM-PRO</vt:lpstr>
      <vt:lpstr>Arial</vt:lpstr>
      <vt:lpstr>Cambria Math</vt:lpstr>
      <vt:lpstr>Times New Roman</vt:lpstr>
      <vt:lpstr>最上資料館</vt:lpstr>
      <vt:lpstr>絶対番地と相対番地</vt:lpstr>
      <vt:lpstr>操作キーの違い</vt:lpstr>
      <vt:lpstr>相対番地指定とコピー</vt:lpstr>
      <vt:lpstr>構成比</vt:lpstr>
      <vt:lpstr>倍率</vt:lpstr>
      <vt:lpstr>絶対指定</vt:lpstr>
      <vt:lpstr>スピルの使い分け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絶対番地と相対番地</dc:title>
  <dc:creator>最上健児</dc:creator>
  <cp:lastModifiedBy>ゆっくり市場調査論</cp:lastModifiedBy>
  <cp:revision>13</cp:revision>
  <dcterms:created xsi:type="dcterms:W3CDTF">2020-06-13T07:55:26Z</dcterms:created>
  <dcterms:modified xsi:type="dcterms:W3CDTF">2025-10-27T00:53:18Z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0x010100328DE5D4AEA5764D87B7AFB7B309F2A5</vt:lpwstr>
  </property>
</Properties>
</file>