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61" r:id="rId8"/>
    <p:sldId id="259" r:id="rId9"/>
    <p:sldId id="260" r:id="rId10"/>
    <p:sldId id="263" r:id="rId11"/>
    <p:sldId id="262" r:id="rId12"/>
    <p:sldId id="264" r:id="rId13"/>
    <p:sldId id="265" r:id="rId14"/>
    <p:sldId id="266" r:id="rId15"/>
    <p:sldId id="267" r:id="rId16"/>
    <p:sldId id="272" r:id="rId1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D4A3B5-137F-4824-B9AC-75A92EE9E06E}" v="1" dt="2024-06-23T12:25:55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ゆっくり市場調査論" userId="03e094fd-291a-4030-9f28-a3cc6b5984cc" providerId="ADAL" clId="{3CD4A3B5-137F-4824-B9AC-75A92EE9E06E}"/>
    <pc:docChg chg="delSld modSld">
      <pc:chgData name="ゆっくり市場調査論" userId="03e094fd-291a-4030-9f28-a3cc6b5984cc" providerId="ADAL" clId="{3CD4A3B5-137F-4824-B9AC-75A92EE9E06E}" dt="2024-06-23T12:27:02.785" v="142" actId="47"/>
      <pc:docMkLst>
        <pc:docMk/>
      </pc:docMkLst>
      <pc:sldChg chg="modSp mod">
        <pc:chgData name="ゆっくり市場調査論" userId="03e094fd-291a-4030-9f28-a3cc6b5984cc" providerId="ADAL" clId="{3CD4A3B5-137F-4824-B9AC-75A92EE9E06E}" dt="2024-06-23T12:20:46.590" v="7" actId="20577"/>
        <pc:sldMkLst>
          <pc:docMk/>
          <pc:sldMk cId="1622583671" sldId="256"/>
        </pc:sldMkLst>
        <pc:spChg chg="mod">
          <ac:chgData name="ゆっくり市場調査論" userId="03e094fd-291a-4030-9f28-a3cc6b5984cc" providerId="ADAL" clId="{3CD4A3B5-137F-4824-B9AC-75A92EE9E06E}" dt="2024-06-23T12:20:46.590" v="7" actId="20577"/>
          <ac:spMkLst>
            <pc:docMk/>
            <pc:sldMk cId="1622583671" sldId="256"/>
            <ac:spMk id="7" creationId="{9ACA8E86-5122-4DC3-9989-98AF76849E66}"/>
          </ac:spMkLst>
        </pc:spChg>
      </pc:sldChg>
      <pc:sldChg chg="modSp mod">
        <pc:chgData name="ゆっくり市場調査論" userId="03e094fd-291a-4030-9f28-a3cc6b5984cc" providerId="ADAL" clId="{3CD4A3B5-137F-4824-B9AC-75A92EE9E06E}" dt="2024-06-23T12:26:00.193" v="138" actId="6549"/>
        <pc:sldMkLst>
          <pc:docMk/>
          <pc:sldMk cId="2247422849" sldId="259"/>
        </pc:sldMkLst>
        <pc:graphicFrameChg chg="mod modGraphic">
          <ac:chgData name="ゆっくり市場調査論" userId="03e094fd-291a-4030-9f28-a3cc6b5984cc" providerId="ADAL" clId="{3CD4A3B5-137F-4824-B9AC-75A92EE9E06E}" dt="2024-06-23T12:26:00.193" v="138" actId="6549"/>
          <ac:graphicFrameMkLst>
            <pc:docMk/>
            <pc:sldMk cId="2247422849" sldId="259"/>
            <ac:graphicFrameMk id="4" creationId="{01757184-1C76-4507-A90D-49781F1D784B}"/>
          </ac:graphicFrameMkLst>
        </pc:graphicFrameChg>
      </pc:sldChg>
      <pc:sldChg chg="modSp mod">
        <pc:chgData name="ゆっくり市場調査論" userId="03e094fd-291a-4030-9f28-a3cc6b5984cc" providerId="ADAL" clId="{3CD4A3B5-137F-4824-B9AC-75A92EE9E06E}" dt="2024-06-23T12:25:08.536" v="55" actId="6549"/>
        <pc:sldMkLst>
          <pc:docMk/>
          <pc:sldMk cId="979512904" sldId="260"/>
        </pc:sldMkLst>
        <pc:graphicFrameChg chg="modGraphic">
          <ac:chgData name="ゆっくり市場調査論" userId="03e094fd-291a-4030-9f28-a3cc6b5984cc" providerId="ADAL" clId="{3CD4A3B5-137F-4824-B9AC-75A92EE9E06E}" dt="2024-06-23T12:25:08.536" v="55" actId="6549"/>
          <ac:graphicFrameMkLst>
            <pc:docMk/>
            <pc:sldMk cId="979512904" sldId="260"/>
            <ac:graphicFrameMk id="4" creationId="{C2C91783-24AC-4BEC-8F93-1CF98223B134}"/>
          </ac:graphicFrameMkLst>
        </pc:graphicFrameChg>
      </pc:sldChg>
      <pc:sldChg chg="del">
        <pc:chgData name="ゆっくり市場調査論" userId="03e094fd-291a-4030-9f28-a3cc6b5984cc" providerId="ADAL" clId="{3CD4A3B5-137F-4824-B9AC-75A92EE9E06E}" dt="2024-06-23T12:27:02.785" v="142" actId="47"/>
        <pc:sldMkLst>
          <pc:docMk/>
          <pc:sldMk cId="1755272119" sldId="268"/>
        </pc:sldMkLst>
      </pc:sldChg>
      <pc:sldChg chg="del">
        <pc:chgData name="ゆっくり市場調査論" userId="03e094fd-291a-4030-9f28-a3cc6b5984cc" providerId="ADAL" clId="{3CD4A3B5-137F-4824-B9AC-75A92EE9E06E}" dt="2024-06-23T12:26:53.635" v="139" actId="47"/>
        <pc:sldMkLst>
          <pc:docMk/>
          <pc:sldMk cId="1025069884" sldId="269"/>
        </pc:sldMkLst>
      </pc:sldChg>
      <pc:sldChg chg="del">
        <pc:chgData name="ゆっくり市場調査論" userId="03e094fd-291a-4030-9f28-a3cc6b5984cc" providerId="ADAL" clId="{3CD4A3B5-137F-4824-B9AC-75A92EE9E06E}" dt="2024-06-23T12:26:54.781" v="140" actId="47"/>
        <pc:sldMkLst>
          <pc:docMk/>
          <pc:sldMk cId="1942992637" sldId="270"/>
        </pc:sldMkLst>
      </pc:sldChg>
      <pc:sldChg chg="del">
        <pc:chgData name="ゆっくり市場調査論" userId="03e094fd-291a-4030-9f28-a3cc6b5984cc" providerId="ADAL" clId="{3CD4A3B5-137F-4824-B9AC-75A92EE9E06E}" dt="2024-06-23T12:26:55.581" v="141" actId="47"/>
        <pc:sldMkLst>
          <pc:docMk/>
          <pc:sldMk cId="3757405819" sldId="271"/>
        </pc:sldMkLst>
      </pc:sldChg>
    </pc:docChg>
  </pc:docChgLst>
  <pc:docChgLst>
    <pc:chgData name="最上健児" userId="03e094fd-291a-4030-9f28-a3cc6b5984cc" providerId="ADAL" clId="{63D5A742-DFD7-4699-AA27-DB6A9C6CAC47}"/>
    <pc:docChg chg="undo custSel modSld">
      <pc:chgData name="最上健児" userId="03e094fd-291a-4030-9f28-a3cc6b5984cc" providerId="ADAL" clId="{63D5A742-DFD7-4699-AA27-DB6A9C6CAC47}" dt="2020-06-06T12:43:45.928" v="34"/>
      <pc:docMkLst>
        <pc:docMk/>
      </pc:docMkLst>
      <pc:sldChg chg="modSp mod">
        <pc:chgData name="最上健児" userId="03e094fd-291a-4030-9f28-a3cc6b5984cc" providerId="ADAL" clId="{63D5A742-DFD7-4699-AA27-DB6A9C6CAC47}" dt="2020-06-06T12:41:30.717" v="1" actId="27636"/>
        <pc:sldMkLst>
          <pc:docMk/>
          <pc:sldMk cId="1622583671" sldId="256"/>
        </pc:sldMkLst>
        <pc:spChg chg="mod">
          <ac:chgData name="最上健児" userId="03e094fd-291a-4030-9f28-a3cc6b5984cc" providerId="ADAL" clId="{63D5A742-DFD7-4699-AA27-DB6A9C6CAC47}" dt="2020-06-06T12:41:30.717" v="1" actId="27636"/>
          <ac:spMkLst>
            <pc:docMk/>
            <pc:sldMk cId="1622583671" sldId="256"/>
            <ac:spMk id="6" creationId="{615E6DB8-4234-4D1B-B3B6-B67BA65E7915}"/>
          </ac:spMkLst>
        </pc:spChg>
      </pc:sldChg>
      <pc:sldChg chg="modSp mod">
        <pc:chgData name="最上健児" userId="03e094fd-291a-4030-9f28-a3cc6b5984cc" providerId="ADAL" clId="{63D5A742-DFD7-4699-AA27-DB6A9C6CAC47}" dt="2020-06-06T12:42:44.250" v="5" actId="21"/>
        <pc:sldMkLst>
          <pc:docMk/>
          <pc:sldMk cId="43613670" sldId="258"/>
        </pc:sldMkLst>
        <pc:spChg chg="mod">
          <ac:chgData name="最上健児" userId="03e094fd-291a-4030-9f28-a3cc6b5984cc" providerId="ADAL" clId="{63D5A742-DFD7-4699-AA27-DB6A9C6CAC47}" dt="2020-06-06T12:42:44.250" v="5" actId="21"/>
          <ac:spMkLst>
            <pc:docMk/>
            <pc:sldMk cId="43613670" sldId="258"/>
            <ac:spMk id="2" creationId="{C4B2E628-0C79-4E9E-A21C-4D7A744C6A35}"/>
          </ac:spMkLst>
        </pc:spChg>
        <pc:spChg chg="mod">
          <ac:chgData name="最上健児" userId="03e094fd-291a-4030-9f28-a3cc6b5984cc" providerId="ADAL" clId="{63D5A742-DFD7-4699-AA27-DB6A9C6CAC47}" dt="2020-06-06T12:42:04.178" v="2"/>
          <ac:spMkLst>
            <pc:docMk/>
            <pc:sldMk cId="43613670" sldId="258"/>
            <ac:spMk id="3" creationId="{F0128301-4046-4A74-A617-566A7A3DA4C4}"/>
          </ac:spMkLst>
        </pc:spChg>
      </pc:sldChg>
      <pc:sldChg chg="modSp mod">
        <pc:chgData name="最上健児" userId="03e094fd-291a-4030-9f28-a3cc6b5984cc" providerId="ADAL" clId="{63D5A742-DFD7-4699-AA27-DB6A9C6CAC47}" dt="2020-06-06T12:43:45.928" v="34"/>
        <pc:sldMkLst>
          <pc:docMk/>
          <pc:sldMk cId="2993520950" sldId="263"/>
        </pc:sldMkLst>
        <pc:spChg chg="mod">
          <ac:chgData name="最上健児" userId="03e094fd-291a-4030-9f28-a3cc6b5984cc" providerId="ADAL" clId="{63D5A742-DFD7-4699-AA27-DB6A9C6CAC47}" dt="2020-06-06T12:42:53.875" v="6"/>
          <ac:spMkLst>
            <pc:docMk/>
            <pc:sldMk cId="2993520950" sldId="263"/>
            <ac:spMk id="2" creationId="{C4B2E628-0C79-4E9E-A21C-4D7A744C6A35}"/>
          </ac:spMkLst>
        </pc:spChg>
        <pc:spChg chg="mod">
          <ac:chgData name="最上健児" userId="03e094fd-291a-4030-9f28-a3cc6b5984cc" providerId="ADAL" clId="{63D5A742-DFD7-4699-AA27-DB6A9C6CAC47}" dt="2020-06-06T12:43:45.928" v="34"/>
          <ac:spMkLst>
            <pc:docMk/>
            <pc:sldMk cId="2993520950" sldId="263"/>
            <ac:spMk id="3" creationId="{F0128301-4046-4A74-A617-566A7A3DA4C4}"/>
          </ac:spMkLst>
        </pc:spChg>
      </pc:sldChg>
    </pc:docChg>
  </pc:docChgLst>
  <pc:docChgLst>
    <pc:chgData name="ゆっくり市場調査論" userId="03e094fd-291a-4030-9f28-a3cc6b5984cc" providerId="ADAL" clId="{10A9FC16-6503-4B3C-B5E0-466E75B59A44}"/>
    <pc:docChg chg="modSld">
      <pc:chgData name="ゆっくり市場調査論" userId="03e094fd-291a-4030-9f28-a3cc6b5984cc" providerId="ADAL" clId="{10A9FC16-6503-4B3C-B5E0-466E75B59A44}" dt="2021-10-17T09:10:44.677" v="9" actId="403"/>
      <pc:docMkLst>
        <pc:docMk/>
      </pc:docMkLst>
      <pc:sldChg chg="modSp mod">
        <pc:chgData name="ゆっくり市場調査論" userId="03e094fd-291a-4030-9f28-a3cc6b5984cc" providerId="ADAL" clId="{10A9FC16-6503-4B3C-B5E0-466E75B59A44}" dt="2021-10-17T09:09:35.696" v="0" actId="6549"/>
        <pc:sldMkLst>
          <pc:docMk/>
          <pc:sldMk cId="2247422849" sldId="259"/>
        </pc:sldMkLst>
        <pc:graphicFrameChg chg="modGraphic">
          <ac:chgData name="ゆっくり市場調査論" userId="03e094fd-291a-4030-9f28-a3cc6b5984cc" providerId="ADAL" clId="{10A9FC16-6503-4B3C-B5E0-466E75B59A44}" dt="2021-10-17T09:09:35.696" v="0" actId="6549"/>
          <ac:graphicFrameMkLst>
            <pc:docMk/>
            <pc:sldMk cId="2247422849" sldId="259"/>
            <ac:graphicFrameMk id="4" creationId="{01757184-1C76-4507-A90D-49781F1D784B}"/>
          </ac:graphicFrameMkLst>
        </pc:graphicFrameChg>
      </pc:sldChg>
      <pc:sldChg chg="modSp mod">
        <pc:chgData name="ゆっくり市場調査論" userId="03e094fd-291a-4030-9f28-a3cc6b5984cc" providerId="ADAL" clId="{10A9FC16-6503-4B3C-B5E0-466E75B59A44}" dt="2021-10-17T09:10:44.677" v="9" actId="403"/>
        <pc:sldMkLst>
          <pc:docMk/>
          <pc:sldMk cId="1267843682" sldId="265"/>
        </pc:sldMkLst>
        <pc:spChg chg="mod">
          <ac:chgData name="ゆっくり市場調査論" userId="03e094fd-291a-4030-9f28-a3cc6b5984cc" providerId="ADAL" clId="{10A9FC16-6503-4B3C-B5E0-466E75B59A44}" dt="2021-10-17T09:10:44.677" v="9" actId="403"/>
          <ac:spMkLst>
            <pc:docMk/>
            <pc:sldMk cId="1267843682" sldId="265"/>
            <ac:spMk id="3" creationId="{7D25AF2C-2B0E-4FE2-9D5B-E7B176D43F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2709000"/>
            <a:ext cx="5039638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2709000"/>
            <a:ext cx="5039638" cy="2880588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5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0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1019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980521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95339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4106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209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598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0225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0928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8788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2262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37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2131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61558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237312"/>
            <a:ext cx="1631504" cy="6071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40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4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400" dirty="0">
                <a:solidFill>
                  <a:schemeClr val="tx1"/>
                </a:solidFill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129345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25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media" Target="../media/media2.wav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wav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cv4Xnru1dn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F8181D6-8062-4F73-B67B-07280878FC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/>
              <a:t>データと資料の確認</a:t>
            </a:r>
            <a:endParaRPr kumimoji="1" lang="en-US" altLang="ja-JP" dirty="0"/>
          </a:p>
          <a:p>
            <a:r>
              <a:rPr lang="ja-JP" altLang="en-US" dirty="0"/>
              <a:t>シリアル値の表示形式</a:t>
            </a:r>
            <a:endParaRPr lang="en-US" altLang="ja-JP" dirty="0"/>
          </a:p>
          <a:p>
            <a:r>
              <a:rPr kumimoji="1" lang="ja-JP" altLang="en-US" dirty="0"/>
              <a:t>シリアル値に関連する関数</a:t>
            </a:r>
            <a:endParaRPr kumimoji="1" lang="en-US" altLang="ja-JP" dirty="0"/>
          </a:p>
          <a:p>
            <a:r>
              <a:rPr lang="ja-JP" altLang="en-US" dirty="0"/>
              <a:t>関数を捜して使う方法</a:t>
            </a:r>
            <a:endParaRPr kumimoji="1"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615E6DB8-4234-4D1B-B3B6-B67BA65E791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日付データは実務上頻繁に使います。</a:t>
            </a:r>
            <a:endParaRPr lang="en-US" altLang="ja-JP" dirty="0"/>
          </a:p>
          <a:p>
            <a:r>
              <a:rPr lang="ja-JP" altLang="en-US" dirty="0"/>
              <a:t>関数も頻繁に使います。</a:t>
            </a:r>
            <a:endParaRPr lang="en-US" altLang="ja-JP" dirty="0"/>
          </a:p>
          <a:p>
            <a:r>
              <a:rPr lang="ja-JP" altLang="en-US" dirty="0"/>
              <a:t>日付を使って関数を使う練習をしてみます</a:t>
            </a:r>
            <a:endParaRPr lang="en-US" altLang="ja-JP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ACA8E86-5122-4DC3-9989-98AF76849E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 dirty="0"/>
              <a:t>ポイント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28F5F7CE-F1EE-4DE9-BEC1-83E9530C96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E2F4A06A-6EF5-4E1B-9981-7CD0E1C00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日付の書式と関数</a:t>
            </a:r>
          </a:p>
        </p:txBody>
      </p:sp>
    </p:spTree>
    <p:extLst>
      <p:ext uri="{BB962C8B-B14F-4D97-AF65-F5344CB8AC3E}">
        <p14:creationId xmlns:p14="http://schemas.microsoft.com/office/powerpoint/2010/main" val="1622583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53272-D8E1-4A10-982A-AE102A842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日付に関連する関数（例）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25AF2C-2B0E-4FE2-9D5B-E7B176D43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/>
              <a:t>YEAR(</a:t>
            </a:r>
            <a:r>
              <a:rPr lang="ja-JP" altLang="en-US" dirty="0"/>
              <a:t>シリアル値</a:t>
            </a:r>
            <a:r>
              <a:rPr lang="en-US" altLang="ja-JP" dirty="0"/>
              <a:t>)</a:t>
            </a:r>
          </a:p>
          <a:p>
            <a:r>
              <a:rPr lang="en-US" altLang="ja-JP" dirty="0"/>
              <a:t>MONTH(</a:t>
            </a:r>
            <a:r>
              <a:rPr lang="ja-JP" altLang="en-US" dirty="0"/>
              <a:t>シリアル値</a:t>
            </a:r>
            <a:r>
              <a:rPr lang="en-US" altLang="ja-JP" dirty="0"/>
              <a:t>)</a:t>
            </a:r>
          </a:p>
          <a:p>
            <a:r>
              <a:rPr lang="en-US" altLang="ja-JP" dirty="0"/>
              <a:t>DAY(</a:t>
            </a:r>
            <a:r>
              <a:rPr lang="ja-JP" altLang="en-US" dirty="0"/>
              <a:t>シリアル値</a:t>
            </a:r>
            <a:r>
              <a:rPr lang="en-US" altLang="ja-JP" dirty="0"/>
              <a:t>)</a:t>
            </a:r>
          </a:p>
          <a:p>
            <a:r>
              <a:rPr lang="en-US" altLang="ja-JP" dirty="0"/>
              <a:t>DATE(</a:t>
            </a:r>
            <a:r>
              <a:rPr lang="ja-JP" altLang="en-US" dirty="0"/>
              <a:t>年</a:t>
            </a:r>
            <a:r>
              <a:rPr lang="en-US" altLang="ja-JP" dirty="0"/>
              <a:t>, </a:t>
            </a:r>
            <a:r>
              <a:rPr lang="ja-JP" altLang="en-US" dirty="0"/>
              <a:t>月</a:t>
            </a:r>
            <a:r>
              <a:rPr lang="en-US" altLang="ja-JP" dirty="0"/>
              <a:t>, </a:t>
            </a:r>
            <a:r>
              <a:rPr lang="ja-JP" altLang="en-US" dirty="0"/>
              <a:t>日</a:t>
            </a:r>
            <a:r>
              <a:rPr lang="en-US" altLang="ja-JP" dirty="0"/>
              <a:t>)</a:t>
            </a:r>
          </a:p>
          <a:p>
            <a:r>
              <a:rPr lang="en-US" altLang="ja-JP" dirty="0"/>
              <a:t>TODAY()</a:t>
            </a:r>
          </a:p>
          <a:p>
            <a:pPr marL="0" indent="0">
              <a:buNone/>
            </a:pPr>
            <a:r>
              <a:rPr lang="en-US" altLang="ja-JP" dirty="0"/>
              <a:t>※『</a:t>
            </a:r>
            <a:r>
              <a:rPr lang="ja-JP" altLang="en-US" dirty="0"/>
              <a:t>シリアル値（引数）</a:t>
            </a:r>
            <a:r>
              <a:rPr lang="en-US" altLang="ja-JP" dirty="0"/>
              <a:t>』</a:t>
            </a:r>
            <a:r>
              <a:rPr lang="ja-JP" altLang="en-US" dirty="0"/>
              <a:t>には日付のデータ（シリアル値）を入力・参照。年月日には整数を入力・参照</a:t>
            </a:r>
            <a:endParaRPr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7843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34A5E3-AA2D-4BCB-A3DD-08A70C445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IF(</a:t>
            </a:r>
            <a:r>
              <a:rPr lang="ja-JP" altLang="en-US" dirty="0"/>
              <a:t>論理式</a:t>
            </a:r>
            <a:r>
              <a:rPr lang="en-US" altLang="ja-JP" dirty="0"/>
              <a:t>,</a:t>
            </a:r>
            <a:r>
              <a:rPr lang="ja-JP" altLang="en-US" dirty="0"/>
              <a:t> 値が真の場合</a:t>
            </a:r>
            <a:r>
              <a:rPr lang="en-US" altLang="ja-JP" dirty="0"/>
              <a:t>, </a:t>
            </a:r>
            <a:r>
              <a:rPr lang="ja-JP" altLang="en-US" dirty="0"/>
              <a:t>値が偽の場合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7219AD-ACF6-4B5D-A218-029683248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『</a:t>
            </a:r>
            <a:r>
              <a:rPr lang="ja-JP" altLang="en-US" dirty="0"/>
              <a:t>論理式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には、条件を論理式で入力</a:t>
            </a:r>
            <a:endParaRPr kumimoji="1" lang="en-US" altLang="ja-JP" dirty="0"/>
          </a:p>
          <a:p>
            <a:pPr lvl="1"/>
            <a:r>
              <a:rPr lang="ja-JP" altLang="en-US" dirty="0"/>
              <a:t>論理式の結果は、</a:t>
            </a:r>
            <a:r>
              <a:rPr lang="en-US" altLang="ja-JP" dirty="0"/>
              <a:t>TRUE</a:t>
            </a:r>
            <a:r>
              <a:rPr lang="ja-JP" altLang="en-US" dirty="0"/>
              <a:t>　　　　</a:t>
            </a:r>
            <a:r>
              <a:rPr lang="en-US" altLang="ja-JP" dirty="0"/>
              <a:t>FALSE</a:t>
            </a:r>
          </a:p>
          <a:p>
            <a:r>
              <a:rPr lang="en-US" altLang="ja-JP" dirty="0"/>
              <a:t>『</a:t>
            </a:r>
            <a:r>
              <a:rPr lang="ja-JP" altLang="en-US" dirty="0"/>
              <a:t>値が真の場合</a:t>
            </a:r>
            <a:r>
              <a:rPr lang="en-US" altLang="ja-JP" dirty="0"/>
              <a:t>』</a:t>
            </a:r>
          </a:p>
          <a:p>
            <a:pPr lvl="1"/>
            <a:r>
              <a:rPr lang="ja-JP" altLang="en-US" dirty="0"/>
              <a:t>論理式の結果が</a:t>
            </a:r>
            <a:r>
              <a:rPr lang="en-US" altLang="ja-JP" dirty="0"/>
              <a:t>TRUE</a:t>
            </a:r>
            <a:r>
              <a:rPr lang="ja-JP" altLang="en-US" dirty="0"/>
              <a:t>のときに返す値を指定</a:t>
            </a:r>
            <a:endParaRPr lang="en-US" altLang="ja-JP" dirty="0"/>
          </a:p>
          <a:p>
            <a:r>
              <a:rPr lang="en-US" altLang="ja-JP" dirty="0"/>
              <a:t>『</a:t>
            </a:r>
            <a:r>
              <a:rPr lang="ja-JP" altLang="en-US" dirty="0"/>
              <a:t>値が偽の場合</a:t>
            </a:r>
            <a:r>
              <a:rPr lang="en-US" altLang="ja-JP" dirty="0"/>
              <a:t>』</a:t>
            </a:r>
          </a:p>
          <a:p>
            <a:pPr lvl="1"/>
            <a:r>
              <a:rPr lang="ja-JP" altLang="en-US" dirty="0"/>
              <a:t>論理式の結果が</a:t>
            </a:r>
            <a:r>
              <a:rPr lang="en-US" altLang="ja-JP" dirty="0"/>
              <a:t>FALSE</a:t>
            </a:r>
            <a:r>
              <a:rPr lang="ja-JP" altLang="en-US" dirty="0"/>
              <a:t>のときに返す値を指定</a:t>
            </a:r>
            <a:endParaRPr lang="en-US" altLang="ja-JP" dirty="0"/>
          </a:p>
        </p:txBody>
      </p:sp>
      <p:pic>
        <p:nvPicPr>
          <p:cNvPr id="4" name="TRUE">
            <a:hlinkClick r:id="" action="ppaction://media"/>
            <a:extLst>
              <a:ext uri="{FF2B5EF4-FFF2-40B4-BE49-F238E27FC236}">
                <a16:creationId xmlns:a16="http://schemas.microsoft.com/office/drawing/2014/main" id="{1EFCD5A5-CF2E-4662-BD23-F052EB6BBE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201747" y="2396413"/>
            <a:ext cx="609600" cy="609600"/>
          </a:xfrm>
          <a:prstGeom prst="rect">
            <a:avLst/>
          </a:prstGeom>
        </p:spPr>
      </p:pic>
      <p:pic>
        <p:nvPicPr>
          <p:cNvPr id="5" name="FALSE">
            <a:hlinkClick r:id="" action="ppaction://media"/>
            <a:extLst>
              <a:ext uri="{FF2B5EF4-FFF2-40B4-BE49-F238E27FC236}">
                <a16:creationId xmlns:a16="http://schemas.microsoft.com/office/drawing/2014/main" id="{461C1D98-8FCE-4926-870B-8C25B0A32F98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299510" y="237775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0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68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3D9E64-A993-443B-866D-E50DAD0B6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比較演算子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表 8">
                <a:extLst>
                  <a:ext uri="{FF2B5EF4-FFF2-40B4-BE49-F238E27FC236}">
                    <a16:creationId xmlns:a16="http://schemas.microsoft.com/office/drawing/2014/main" id="{3590375D-4FA6-48AD-A61A-723E19D1770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60084722"/>
                  </p:ext>
                </p:extLst>
              </p:nvPr>
            </p:nvGraphicFramePr>
            <p:xfrm>
              <a:off x="877824" y="1825624"/>
              <a:ext cx="10475973" cy="381446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65575">
                      <a:extLst>
                        <a:ext uri="{9D8B030D-6E8A-4147-A177-3AD203B41FA5}">
                          <a16:colId xmlns:a16="http://schemas.microsoft.com/office/drawing/2014/main" val="2683102073"/>
                        </a:ext>
                      </a:extLst>
                    </a:gridCol>
                    <a:gridCol w="3505199">
                      <a:extLst>
                        <a:ext uri="{9D8B030D-6E8A-4147-A177-3AD203B41FA5}">
                          <a16:colId xmlns:a16="http://schemas.microsoft.com/office/drawing/2014/main" val="426870323"/>
                        </a:ext>
                      </a:extLst>
                    </a:gridCol>
                    <a:gridCol w="3505199">
                      <a:extLst>
                        <a:ext uri="{9D8B030D-6E8A-4147-A177-3AD203B41FA5}">
                          <a16:colId xmlns:a16="http://schemas.microsoft.com/office/drawing/2014/main" val="2241680753"/>
                        </a:ext>
                      </a:extLst>
                    </a:gridCol>
                  </a:tblGrid>
                  <a:tr h="29578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2400" dirty="0"/>
                            <a:t>意味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2400" dirty="0"/>
                            <a:t>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2400" dirty="0"/>
                            <a:t>演算子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0807993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と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は等しい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 = 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73368023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と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は等しくない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 ≠ 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&lt;&gt;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30455365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は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より大きい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 &gt; 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03086789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は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より小さい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 &lt; 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0214467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は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以上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 ≧ 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&gt;=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27557166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は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kumimoji="1" lang="en-US" altLang="ja-JP" sz="24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以下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 ≦  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400" dirty="0" smtClean="0">
                                    <a:latin typeface="Cambria Math" panose="02040503050406030204" pitchFamily="18" charset="0"/>
                                  </a:rPr>
                                  <m:t>&lt;=</m:t>
                                </m:r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994835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表 8">
                <a:extLst>
                  <a:ext uri="{FF2B5EF4-FFF2-40B4-BE49-F238E27FC236}">
                    <a16:creationId xmlns:a16="http://schemas.microsoft.com/office/drawing/2014/main" id="{3590375D-4FA6-48AD-A61A-723E19D1770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60084722"/>
                  </p:ext>
                </p:extLst>
              </p:nvPr>
            </p:nvGraphicFramePr>
            <p:xfrm>
              <a:off x="877824" y="1825624"/>
              <a:ext cx="10475973" cy="381446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65575">
                      <a:extLst>
                        <a:ext uri="{9D8B030D-6E8A-4147-A177-3AD203B41FA5}">
                          <a16:colId xmlns:a16="http://schemas.microsoft.com/office/drawing/2014/main" val="2683102073"/>
                        </a:ext>
                      </a:extLst>
                    </a:gridCol>
                    <a:gridCol w="3505199">
                      <a:extLst>
                        <a:ext uri="{9D8B030D-6E8A-4147-A177-3AD203B41FA5}">
                          <a16:colId xmlns:a16="http://schemas.microsoft.com/office/drawing/2014/main" val="426870323"/>
                        </a:ext>
                      </a:extLst>
                    </a:gridCol>
                    <a:gridCol w="3505199">
                      <a:extLst>
                        <a:ext uri="{9D8B030D-6E8A-4147-A177-3AD203B41FA5}">
                          <a16:colId xmlns:a16="http://schemas.microsoft.com/office/drawing/2014/main" val="2241680753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2400" dirty="0"/>
                            <a:t>意味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2400" dirty="0"/>
                            <a:t>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2400" dirty="0"/>
                            <a:t>演算子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0807993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351" t="-93478" r="-202460" b="-50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99304" t="-93478" r="-100348" b="-50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199304" t="-93478" r="-348" b="-5021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73368023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351" t="-193478" r="-202460" b="-40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99304" t="-193478" r="-100348" b="-40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199304" t="-193478" r="-348" b="-4021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0455365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351" t="-293478" r="-202460" b="-30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99304" t="-293478" r="-100348" b="-30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199304" t="-293478" r="-348" b="-3021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03086789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351" t="-393478" r="-202460" b="-20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99304" t="-393478" r="-100348" b="-20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199304" t="-393478" r="-348" b="-2021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214467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351" t="-493478" r="-202460" b="-10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99304" t="-493478" r="-100348" b="-10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199304" t="-493478" r="-348" b="-1021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27557166"/>
                      </a:ext>
                    </a:extLst>
                  </a:tr>
                  <a:tr h="559544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351" t="-593478" r="-202460" b="-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99304" t="-593478" r="-100348" b="-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199304" t="-593478" r="-348" b="-21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9948356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16414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8FDF8820-CFD8-4A54-BCA9-32FE9256A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1A158B-1B2E-4FDD-A75C-9640515A6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日付の書式を合わせるときは　</a:t>
            </a:r>
            <a:r>
              <a:rPr kumimoji="1" lang="en-US" altLang="ja-JP" dirty="0" err="1"/>
              <a:t>yyyy</a:t>
            </a:r>
            <a:r>
              <a:rPr kumimoji="1" lang="en-US" altLang="ja-JP" dirty="0"/>
              <a:t>/mm/dd</a:t>
            </a:r>
          </a:p>
          <a:p>
            <a:r>
              <a:rPr kumimoji="1" lang="ja-JP" altLang="en-US" dirty="0"/>
              <a:t>シリアル値は</a:t>
            </a:r>
            <a:r>
              <a:rPr kumimoji="1" lang="en-US" altLang="ja-JP" dirty="0"/>
              <a:t>Excel</a:t>
            </a:r>
            <a:r>
              <a:rPr kumimoji="1" lang="ja-JP" altLang="en-US" dirty="0"/>
              <a:t>用語で「日付・時刻」</a:t>
            </a:r>
            <a:endParaRPr kumimoji="1" lang="en-US" altLang="ja-JP" dirty="0"/>
          </a:p>
          <a:p>
            <a:r>
              <a:rPr lang="ja-JP" altLang="en-US" dirty="0"/>
              <a:t>論理式は比較演算子で比較</a:t>
            </a:r>
            <a:endParaRPr lang="en-US" altLang="ja-JP" dirty="0"/>
          </a:p>
          <a:p>
            <a:r>
              <a:rPr kumimoji="1" lang="ja-JP" altLang="en-US" dirty="0"/>
              <a:t>論理式の戻り値は「</a:t>
            </a:r>
            <a:r>
              <a:rPr lang="ja-JP" altLang="en-US" dirty="0"/>
              <a:t>真・</a:t>
            </a:r>
            <a:r>
              <a:rPr lang="en-US" altLang="ja-JP" dirty="0"/>
              <a:t>TRUE</a:t>
            </a:r>
            <a:r>
              <a:rPr kumimoji="1" lang="ja-JP" altLang="en-US" dirty="0"/>
              <a:t>」「偽・</a:t>
            </a:r>
            <a:r>
              <a:rPr kumimoji="1" lang="en-US" altLang="ja-JP" dirty="0"/>
              <a:t>FALSE</a:t>
            </a:r>
            <a:r>
              <a:rPr kumimoji="1" lang="ja-JP" altLang="en-US" dirty="0"/>
              <a:t>」</a:t>
            </a:r>
            <a:endParaRPr kumimoji="1" lang="en-US" altLang="ja-JP" dirty="0"/>
          </a:p>
          <a:p>
            <a:r>
              <a:rPr kumimoji="1" lang="en-US" altLang="ja-JP" dirty="0"/>
              <a:t>IF</a:t>
            </a:r>
            <a:r>
              <a:rPr kumimoji="1" lang="ja-JP" altLang="en-US"/>
              <a:t>関数は簡単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6399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D97585-EC74-423B-835D-B2F99AA22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シリアル値とは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8894D6-AB18-4E82-A452-FA3489214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Excel</a:t>
            </a:r>
            <a:r>
              <a:rPr kumimoji="1" lang="ja-JP" altLang="en-US" dirty="0"/>
              <a:t>の用語</a:t>
            </a:r>
            <a:endParaRPr kumimoji="1" lang="en-US" altLang="ja-JP" dirty="0"/>
          </a:p>
          <a:p>
            <a:r>
              <a:rPr lang="ja-JP" altLang="en-US" dirty="0"/>
              <a:t>日付と時刻を管理する値</a:t>
            </a:r>
            <a:endParaRPr lang="en-US" altLang="ja-JP" dirty="0"/>
          </a:p>
          <a:p>
            <a:r>
              <a:rPr kumimoji="1" lang="en-US" altLang="ja-JP" dirty="0"/>
              <a:t>1900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1</a:t>
            </a:r>
            <a:r>
              <a:rPr kumimoji="1" lang="ja-JP" altLang="en-US" dirty="0"/>
              <a:t>月</a:t>
            </a:r>
            <a:r>
              <a:rPr kumimoji="1" lang="en-US" altLang="ja-JP" dirty="0"/>
              <a:t>1</a:t>
            </a:r>
            <a:r>
              <a:rPr kumimoji="1" lang="ja-JP" altLang="en-US" dirty="0"/>
              <a:t>日に</a:t>
            </a:r>
            <a:r>
              <a:rPr kumimoji="1" lang="en-US" altLang="ja-JP" dirty="0"/>
              <a:t>1</a:t>
            </a:r>
            <a:r>
              <a:rPr kumimoji="1" lang="ja-JP" altLang="en-US" dirty="0"/>
              <a:t>を対応させる</a:t>
            </a:r>
            <a:endParaRPr lang="en-US" altLang="ja-JP" dirty="0"/>
          </a:p>
          <a:p>
            <a:r>
              <a:rPr lang="en-US" altLang="ja-JP" dirty="0"/>
              <a:t>1900</a:t>
            </a:r>
            <a:r>
              <a:rPr lang="ja-JP" altLang="en-US" dirty="0"/>
              <a:t>年</a:t>
            </a:r>
            <a:r>
              <a:rPr lang="en-US" altLang="ja-JP" dirty="0"/>
              <a:t>1</a:t>
            </a:r>
            <a:r>
              <a:rPr lang="ja-JP" altLang="en-US" dirty="0"/>
              <a:t>月</a:t>
            </a:r>
            <a:r>
              <a:rPr lang="en-US" altLang="ja-JP" dirty="0"/>
              <a:t>2</a:t>
            </a:r>
            <a:r>
              <a:rPr lang="ja-JP" altLang="en-US" dirty="0"/>
              <a:t>日に２を対応させる</a:t>
            </a:r>
            <a:endParaRPr lang="en-US" altLang="ja-JP" dirty="0"/>
          </a:p>
          <a:p>
            <a:r>
              <a:rPr kumimoji="1" lang="ja-JP" altLang="en-US" dirty="0"/>
              <a:t>経過日数で日付を管理</a:t>
            </a:r>
            <a:endParaRPr kumimoji="1" lang="en-US" altLang="ja-JP" dirty="0"/>
          </a:p>
          <a:p>
            <a:r>
              <a:rPr kumimoji="1" lang="en-US" altLang="ja-JP" dirty="0"/>
              <a:t>9999</a:t>
            </a:r>
            <a:r>
              <a:rPr kumimoji="1" lang="ja-JP" altLang="en-US" dirty="0"/>
              <a:t>年</a:t>
            </a:r>
            <a:r>
              <a:rPr kumimoji="1" lang="en-US" altLang="ja-JP" dirty="0"/>
              <a:t>12</a:t>
            </a:r>
            <a:r>
              <a:rPr kumimoji="1" lang="ja-JP" altLang="en-US" dirty="0"/>
              <a:t>月</a:t>
            </a:r>
            <a:r>
              <a:rPr kumimoji="1" lang="en-US" altLang="ja-JP" dirty="0"/>
              <a:t>31</a:t>
            </a:r>
            <a:r>
              <a:rPr kumimoji="1" lang="ja-JP" altLang="en-US" dirty="0"/>
              <a:t>日まで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14949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B2E628-0C79-4E9E-A21C-4D7A744C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動画視聴（</a:t>
            </a:r>
            <a:r>
              <a:rPr lang="en-US" altLang="ja-JP" dirty="0"/>
              <a:t> 11</a:t>
            </a:r>
            <a:r>
              <a:rPr lang="ja-JP" altLang="en-US" dirty="0"/>
              <a:t>分</a:t>
            </a:r>
            <a:r>
              <a:rPr lang="en-US" altLang="ja-JP" dirty="0"/>
              <a:t>00</a:t>
            </a:r>
            <a:r>
              <a:rPr lang="ja-JP" altLang="en-US" dirty="0"/>
              <a:t>秒</a:t>
            </a:r>
            <a:r>
              <a:rPr kumimoji="1" lang="ja-JP" altLang="en-US" dirty="0"/>
              <a:t>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128301-4046-4A74-A617-566A7A3DA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Excel </a:t>
            </a:r>
            <a:r>
              <a:rPr lang="ja-JP" altLang="en-US" dirty="0"/>
              <a:t>シリアル値の書式を設定する程度の能力</a:t>
            </a:r>
            <a:endParaRPr lang="en-US" altLang="ja-JP" dirty="0"/>
          </a:p>
          <a:p>
            <a:r>
              <a:rPr lang="en-US" altLang="ja-JP" dirty="0"/>
              <a:t>https://youtu.be/6auWh7gOZw4</a:t>
            </a:r>
          </a:p>
          <a:p>
            <a:pPr lvl="1"/>
            <a:r>
              <a:rPr lang="en-US" altLang="ja-JP" dirty="0"/>
              <a:t>Windows</a:t>
            </a:r>
            <a:r>
              <a:rPr lang="ja-JP" altLang="en-US" dirty="0"/>
              <a:t>版の説明です</a:t>
            </a:r>
            <a:endParaRPr lang="en-US" altLang="ja-JP" dirty="0"/>
          </a:p>
          <a:p>
            <a:pPr lvl="1"/>
            <a:r>
              <a:rPr lang="en-US" altLang="ja-JP" dirty="0"/>
              <a:t>iPad</a:t>
            </a:r>
            <a:r>
              <a:rPr lang="ja-JP" altLang="en-US" dirty="0"/>
              <a:t>版　</a:t>
            </a:r>
            <a:r>
              <a:rPr lang="en-US" altLang="ja-JP" dirty="0"/>
              <a:t>iPhone</a:t>
            </a:r>
            <a:r>
              <a:rPr lang="ja-JP" altLang="en-US" dirty="0"/>
              <a:t>版では細かい設定は出来ません</a:t>
            </a:r>
            <a:endParaRPr lang="en-US" altLang="ja-JP" dirty="0"/>
          </a:p>
          <a:p>
            <a:pPr marL="0" indent="0" algn="ctr">
              <a:buNone/>
            </a:pPr>
            <a:r>
              <a:rPr lang="ja-JP" altLang="en-US" sz="5400" dirty="0"/>
              <a:t>目指せ登録</a:t>
            </a:r>
            <a:r>
              <a:rPr lang="en-US" altLang="ja-JP" sz="5400" dirty="0"/>
              <a:t>1000</a:t>
            </a:r>
            <a:r>
              <a:rPr lang="ja-JP" altLang="en-US" sz="5400" dirty="0"/>
              <a:t>人</a:t>
            </a:r>
            <a:endParaRPr lang="en-US" altLang="ja-JP" sz="4000" dirty="0"/>
          </a:p>
          <a:p>
            <a:pPr marL="0" indent="0" algn="ctr">
              <a:buNone/>
            </a:pPr>
            <a:r>
              <a:rPr lang="ja-JP" altLang="en-US" sz="2800" dirty="0"/>
              <a:t>チャンネル登録お願いします</a:t>
            </a:r>
            <a:endParaRPr lang="en-US" altLang="ja-JP" sz="2800" dirty="0"/>
          </a:p>
          <a:p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361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34EB3C-81C8-42C1-A773-07542716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シリアル値の表示形式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412411-287E-48D1-9203-32F8B5027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811" y="1825625"/>
            <a:ext cx="10515600" cy="4123697"/>
          </a:xfrm>
        </p:spPr>
        <p:txBody>
          <a:bodyPr/>
          <a:lstStyle/>
          <a:p>
            <a:r>
              <a:rPr kumimoji="1" lang="ja-JP" altLang="en-US" dirty="0"/>
              <a:t>標準の設定では　年</a:t>
            </a:r>
            <a:r>
              <a:rPr kumimoji="1" lang="en-US" altLang="ja-JP" dirty="0"/>
              <a:t>/</a:t>
            </a:r>
            <a:r>
              <a:rPr kumimoji="1" lang="ja-JP" altLang="en-US" dirty="0"/>
              <a:t>月</a:t>
            </a:r>
            <a:r>
              <a:rPr kumimoji="1" lang="en-US" altLang="ja-JP" dirty="0"/>
              <a:t>/</a:t>
            </a:r>
            <a:r>
              <a:rPr kumimoji="1" lang="ja-JP" altLang="en-US" dirty="0"/>
              <a:t>日　</a:t>
            </a:r>
            <a:r>
              <a:rPr lang="ja-JP" altLang="en-US" dirty="0"/>
              <a:t>の区切が揃わない</a:t>
            </a:r>
            <a:endParaRPr lang="en-US" altLang="ja-JP" dirty="0"/>
          </a:p>
          <a:p>
            <a:r>
              <a:rPr lang="ja-JP" altLang="en-US" dirty="0"/>
              <a:t>年</a:t>
            </a:r>
            <a:r>
              <a:rPr lang="en-US" altLang="ja-JP" dirty="0"/>
              <a:t>/</a:t>
            </a:r>
            <a:r>
              <a:rPr lang="ja-JP" altLang="en-US" dirty="0"/>
              <a:t>月</a:t>
            </a:r>
            <a:r>
              <a:rPr lang="en-US" altLang="ja-JP" dirty="0"/>
              <a:t>/</a:t>
            </a:r>
            <a:r>
              <a:rPr lang="ja-JP" altLang="en-US" dirty="0"/>
              <a:t>日の区切をユーザー設定で揃える</a:t>
            </a:r>
            <a:endParaRPr lang="en-US" altLang="ja-JP" dirty="0"/>
          </a:p>
          <a:p>
            <a:r>
              <a:rPr kumimoji="1" lang="ja-JP" altLang="en-US" dirty="0"/>
              <a:t>操作で重要なのは日本語を切る事</a:t>
            </a:r>
          </a:p>
        </p:txBody>
      </p:sp>
    </p:spTree>
    <p:extLst>
      <p:ext uri="{BB962C8B-B14F-4D97-AF65-F5344CB8AC3E}">
        <p14:creationId xmlns:p14="http://schemas.microsoft.com/office/powerpoint/2010/main" val="75060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A4A613-A73F-4FA7-A57D-AF23BF0F7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シリアル値のユーザー定義書式</a:t>
            </a:r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01757184-1C76-4507-A90D-49781F1D78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2244870"/>
              </p:ext>
            </p:extLst>
          </p:nvPr>
        </p:nvGraphicFramePr>
        <p:xfrm>
          <a:off x="838200" y="1825625"/>
          <a:ext cx="10470267" cy="40890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4529">
                  <a:extLst>
                    <a:ext uri="{9D8B030D-6E8A-4147-A177-3AD203B41FA5}">
                      <a16:colId xmlns:a16="http://schemas.microsoft.com/office/drawing/2014/main" val="176367889"/>
                    </a:ext>
                  </a:extLst>
                </a:gridCol>
                <a:gridCol w="1527858">
                  <a:extLst>
                    <a:ext uri="{9D8B030D-6E8A-4147-A177-3AD203B41FA5}">
                      <a16:colId xmlns:a16="http://schemas.microsoft.com/office/drawing/2014/main" val="469266280"/>
                    </a:ext>
                  </a:extLst>
                </a:gridCol>
                <a:gridCol w="7187880">
                  <a:extLst>
                    <a:ext uri="{9D8B030D-6E8A-4147-A177-3AD203B41FA5}">
                      <a16:colId xmlns:a16="http://schemas.microsoft.com/office/drawing/2014/main" val="1884909052"/>
                    </a:ext>
                  </a:extLst>
                </a:gridCol>
              </a:tblGrid>
              <a:tr h="681506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y</a:t>
                      </a:r>
                      <a:endParaRPr kumimoji="1" lang="ja-JP" alt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四つで四桁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二つで二桁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7395172"/>
                  </a:ext>
                </a:extLst>
              </a:tr>
              <a:tr h="681506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元号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g</a:t>
                      </a:r>
                      <a:endParaRPr kumimoji="1" lang="ja-JP" alt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一つでアルファベット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二つで漢字一文字　三つで漢字二文字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178516"/>
                  </a:ext>
                </a:extLst>
              </a:tr>
              <a:tr h="681506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和暦年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e</a:t>
                      </a:r>
                      <a:endParaRPr kumimoji="1" lang="ja-JP" alt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一つで１年から９年までは一桁　二つで常に二桁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[$-ja-JP-x-</a:t>
                      </a:r>
                      <a:r>
                        <a:rPr kumimoji="1" lang="en-US" altLang="ja-JP" dirty="0" err="1"/>
                        <a:t>gannen</a:t>
                      </a:r>
                      <a:r>
                        <a:rPr kumimoji="1" lang="en-US" altLang="ja-JP" dirty="0"/>
                        <a:t>]</a:t>
                      </a:r>
                      <a:r>
                        <a:rPr kumimoji="1" lang="ja-JP" altLang="en-US" dirty="0"/>
                        <a:t>により元年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696032"/>
                  </a:ext>
                </a:extLst>
              </a:tr>
              <a:tr h="681506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m</a:t>
                      </a:r>
                      <a:endParaRPr kumimoji="1" lang="ja-JP" alt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一つで１月～９月が一桁、二つで常に二桁、三つで英語三文字、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四つで英語フル表記、五つでアルファベット一文字</a:t>
                      </a:r>
                      <a:endParaRPr kumimoji="1" lang="en-US" altLang="ja-JP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939579"/>
                  </a:ext>
                </a:extLst>
              </a:tr>
              <a:tr h="681506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日・曜日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d</a:t>
                      </a:r>
                      <a:endParaRPr kumimoji="1" lang="ja-JP" alt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一つで１日から９日が一桁、二つで常に二桁、三つで曜日を英語で３文字、四つで英語で曜日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690895"/>
                  </a:ext>
                </a:extLst>
              </a:tr>
              <a:tr h="681506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曜日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a</a:t>
                      </a:r>
                      <a:endParaRPr kumimoji="1" lang="ja-JP" alt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三つで設定しているロケーションで短縮型の曜日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四つで設定しているロケーションで曜日</a:t>
                      </a:r>
                      <a:endParaRPr kumimoji="1" lang="en-US" altLang="ja-JP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438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422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803292-4F6E-410C-84AD-AE7FDBC66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ユーザー設定例</a:t>
            </a: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C2C91783-24AC-4BEC-8F93-1CF98223B1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71828"/>
              </p:ext>
            </p:extLst>
          </p:nvPr>
        </p:nvGraphicFramePr>
        <p:xfrm>
          <a:off x="838200" y="1825624"/>
          <a:ext cx="10515600" cy="3694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354595545"/>
                    </a:ext>
                  </a:extLst>
                </a:gridCol>
                <a:gridCol w="5295550">
                  <a:extLst>
                    <a:ext uri="{9D8B030D-6E8A-4147-A177-3AD203B41FA5}">
                      <a16:colId xmlns:a16="http://schemas.microsoft.com/office/drawing/2014/main" val="10137587"/>
                    </a:ext>
                  </a:extLst>
                </a:gridCol>
                <a:gridCol w="1714850">
                  <a:extLst>
                    <a:ext uri="{9D8B030D-6E8A-4147-A177-3AD203B41FA5}">
                      <a16:colId xmlns:a16="http://schemas.microsoft.com/office/drawing/2014/main" val="2119293540"/>
                    </a:ext>
                  </a:extLst>
                </a:gridCol>
              </a:tblGrid>
              <a:tr h="92358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err="1">
                          <a:latin typeface="+mj-ea"/>
                          <a:ea typeface="+mj-ea"/>
                        </a:rPr>
                        <a:t>yyyy</a:t>
                      </a:r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/mm/dd</a:t>
                      </a:r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2024/04/01</a:t>
                      </a:r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678342"/>
                  </a:ext>
                </a:extLst>
              </a:tr>
              <a:tr h="92358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err="1">
                          <a:latin typeface="+mj-ea"/>
                          <a:ea typeface="+mj-ea"/>
                        </a:rPr>
                        <a:t>yyyy</a:t>
                      </a:r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/mm/dd (</a:t>
                      </a:r>
                      <a:r>
                        <a:rPr kumimoji="1" lang="en-US" altLang="ja-JP" sz="2800" dirty="0" err="1">
                          <a:latin typeface="+mj-ea"/>
                          <a:ea typeface="+mj-ea"/>
                        </a:rPr>
                        <a:t>aaa</a:t>
                      </a:r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)</a:t>
                      </a:r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2024/04/01(</a:t>
                      </a:r>
                      <a:r>
                        <a:rPr kumimoji="1" lang="ja-JP" altLang="en-US" sz="2800" dirty="0">
                          <a:latin typeface="+mj-ea"/>
                          <a:ea typeface="+mj-ea"/>
                        </a:rPr>
                        <a:t>月</a:t>
                      </a:r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)</a:t>
                      </a:r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6798593"/>
                  </a:ext>
                </a:extLst>
              </a:tr>
              <a:tr h="92358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gee.mm.dd</a:t>
                      </a:r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R06.04.01 </a:t>
                      </a:r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1615020"/>
                  </a:ext>
                </a:extLst>
              </a:tr>
              <a:tr h="92358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gee.mm.dd (</a:t>
                      </a:r>
                      <a:r>
                        <a:rPr kumimoji="1" lang="en-US" altLang="ja-JP" sz="2800" dirty="0" err="1">
                          <a:latin typeface="+mj-ea"/>
                          <a:ea typeface="+mj-ea"/>
                        </a:rPr>
                        <a:t>aaa</a:t>
                      </a:r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)</a:t>
                      </a:r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R06.04.01(</a:t>
                      </a:r>
                      <a:r>
                        <a:rPr kumimoji="1" lang="ja-JP" altLang="en-US" sz="2800" dirty="0">
                          <a:latin typeface="+mj-ea"/>
                          <a:ea typeface="+mj-ea"/>
                        </a:rPr>
                        <a:t>月</a:t>
                      </a:r>
                      <a:r>
                        <a:rPr kumimoji="1" lang="en-US" altLang="ja-JP" sz="2800" dirty="0">
                          <a:latin typeface="+mj-ea"/>
                          <a:ea typeface="+mj-ea"/>
                        </a:rPr>
                        <a:t>)</a:t>
                      </a:r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920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512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B2E628-0C79-4E9E-A21C-4D7A744C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動画視聴（</a:t>
            </a:r>
            <a:r>
              <a:rPr lang="ja-JP" altLang="en-US" dirty="0"/>
              <a:t> ２０分３９秒）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128301-4046-4A74-A617-566A7A3DA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Excel</a:t>
            </a:r>
            <a:r>
              <a:rPr lang="ja-JP" altLang="en-US" dirty="0"/>
              <a:t>　関数を捜して使う程度の能力</a:t>
            </a:r>
            <a:endParaRPr lang="en-US" altLang="ja-JP" dirty="0"/>
          </a:p>
          <a:p>
            <a:r>
              <a:rPr lang="en-US" altLang="ja-JP" dirty="0">
                <a:hlinkClick r:id="rId2"/>
              </a:rPr>
              <a:t>https://youtu.be/cv4Xnru1dn8</a:t>
            </a:r>
            <a:endParaRPr lang="en-US" altLang="ja-JP" dirty="0"/>
          </a:p>
          <a:p>
            <a:pPr lvl="1"/>
            <a:r>
              <a:rPr lang="en-US" altLang="ja-JP" dirty="0"/>
              <a:t>Windows</a:t>
            </a:r>
            <a:r>
              <a:rPr lang="ja-JP" altLang="en-US" dirty="0"/>
              <a:t>版の説明です</a:t>
            </a:r>
            <a:endParaRPr lang="en-US" altLang="ja-JP" dirty="0"/>
          </a:p>
          <a:p>
            <a:pPr lvl="1"/>
            <a:r>
              <a:rPr lang="en-US" altLang="ja-JP" dirty="0"/>
              <a:t>iPad</a:t>
            </a:r>
            <a:r>
              <a:rPr lang="ja-JP" altLang="en-US" dirty="0"/>
              <a:t>版　</a:t>
            </a:r>
            <a:r>
              <a:rPr lang="en-US" altLang="ja-JP" dirty="0"/>
              <a:t>iPhone</a:t>
            </a:r>
            <a:r>
              <a:rPr lang="ja-JP" altLang="en-US" dirty="0"/>
              <a:t>版でもできます。</a:t>
            </a:r>
            <a:endParaRPr lang="en-US" altLang="ja-JP" dirty="0"/>
          </a:p>
          <a:p>
            <a:pPr marL="0" indent="0" algn="ctr">
              <a:buNone/>
            </a:pPr>
            <a:r>
              <a:rPr kumimoji="1" lang="ja-JP" altLang="en-US" sz="6000" dirty="0"/>
              <a:t>めざせ登録</a:t>
            </a:r>
            <a:r>
              <a:rPr kumimoji="1" lang="en-US" altLang="ja-JP" sz="6000" dirty="0"/>
              <a:t>1000</a:t>
            </a:r>
            <a:r>
              <a:rPr kumimoji="1" lang="ja-JP" altLang="en-US" sz="6000" dirty="0"/>
              <a:t>人！</a:t>
            </a:r>
            <a:endParaRPr kumimoji="1" lang="en-US" altLang="ja-JP" sz="6000" dirty="0"/>
          </a:p>
          <a:p>
            <a:pPr marL="0" indent="0" algn="ctr">
              <a:buNone/>
            </a:pPr>
            <a:r>
              <a:rPr kumimoji="1" lang="ja-JP" altLang="en-US" dirty="0"/>
              <a:t>チャンネル登録お願いします。</a:t>
            </a:r>
            <a:endParaRPr kumimoji="1" lang="en-US" altLang="ja-JP" dirty="0"/>
          </a:p>
          <a:p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993520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0C2AEA-7433-4CA8-8DCE-AD6522065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関数</a:t>
            </a:r>
            <a:r>
              <a:rPr lang="ja-JP" altLang="en-US" dirty="0"/>
              <a:t>名（引数）</a:t>
            </a:r>
            <a:endParaRPr kumimoji="1" lang="ja-JP" altLang="en-US" dirty="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2055DEB9-5427-421C-BA93-A94F03978F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関数名・かんすうめい</a:t>
            </a:r>
            <a:endParaRPr lang="en-US" alt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7AE0B6-6078-4A13-85B7-CB48F8607C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/>
              <a:t>SUM</a:t>
            </a:r>
          </a:p>
          <a:p>
            <a:r>
              <a:rPr kumimoji="1" lang="en-US" altLang="ja-JP" dirty="0"/>
              <a:t>AVERAGE</a:t>
            </a:r>
          </a:p>
          <a:p>
            <a:r>
              <a:rPr lang="en-US" altLang="ja-JP" dirty="0"/>
              <a:t>YEAR</a:t>
            </a:r>
          </a:p>
          <a:p>
            <a:r>
              <a:rPr kumimoji="1" lang="en-US" altLang="ja-JP" dirty="0"/>
              <a:t>MONTH</a:t>
            </a:r>
          </a:p>
          <a:p>
            <a:r>
              <a:rPr lang="en-US" altLang="ja-JP" dirty="0"/>
              <a:t>DAY</a:t>
            </a:r>
          </a:p>
          <a:p>
            <a:r>
              <a:rPr kumimoji="1" lang="en-US" altLang="ja-JP" dirty="0"/>
              <a:t>TODAY</a:t>
            </a:r>
            <a:endParaRPr kumimoji="1" lang="ja-JP" altLang="en-US" dirty="0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4FE08463-0D19-4AA3-B04D-112B8D2B0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ja-JP" altLang="en-US" dirty="0"/>
              <a:t>引数・ひきすう</a:t>
            </a:r>
            <a:endParaRPr lang="en-US" altLang="ja-JP" dirty="0"/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239A20FD-DED9-455D-B36F-11ACCF7EE5B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/>
              <a:t>引用・指定される値</a:t>
            </a:r>
            <a:endParaRPr kumimoji="1" lang="en-US" altLang="ja-JP" dirty="0"/>
          </a:p>
          <a:p>
            <a:r>
              <a:rPr lang="ja-JP" altLang="en-US" dirty="0"/>
              <a:t>範囲・値</a:t>
            </a:r>
            <a:endParaRPr lang="en-US" altLang="ja-JP" dirty="0"/>
          </a:p>
          <a:p>
            <a:r>
              <a:rPr kumimoji="1" lang="ja-JP" altLang="en-US" dirty="0"/>
              <a:t>論理式</a:t>
            </a:r>
            <a:endParaRPr kumimoji="1" lang="en-US" altLang="ja-JP" dirty="0"/>
          </a:p>
          <a:p>
            <a:r>
              <a:rPr kumimoji="1" lang="ja-JP" altLang="en-US" dirty="0"/>
              <a:t>参照・入力</a:t>
            </a:r>
            <a:endParaRPr kumimoji="1" lang="en-US" altLang="ja-JP" dirty="0"/>
          </a:p>
          <a:p>
            <a:r>
              <a:rPr lang="ja-JP" altLang="en-US" dirty="0"/>
              <a:t>引数の数は関数によって異なる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84487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5E811C7A-EE48-4702-8C1A-CFC6E1699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オート</a:t>
            </a:r>
            <a:r>
              <a:rPr kumimoji="1" lang="en-US" altLang="ja-JP" dirty="0"/>
              <a:t>SUM</a:t>
            </a:r>
            <a:endParaRPr kumimoji="1" lang="ja-JP" altLang="en-US" dirty="0"/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67CD9A87-5621-4478-B1DA-9A6B131CC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/>
              <a:t>SUM</a:t>
            </a:r>
            <a:r>
              <a:rPr lang="en-US" altLang="ja-JP" dirty="0"/>
              <a:t>(</a:t>
            </a:r>
            <a:r>
              <a:rPr lang="ja-JP" altLang="en-US" dirty="0"/>
              <a:t>数値１</a:t>
            </a:r>
            <a:r>
              <a:rPr lang="en-US" altLang="ja-JP" dirty="0"/>
              <a:t>, </a:t>
            </a:r>
            <a:r>
              <a:rPr lang="ja-JP" altLang="en-US" dirty="0"/>
              <a:t>数値</a:t>
            </a:r>
            <a:r>
              <a:rPr lang="en-US" altLang="ja-JP" dirty="0"/>
              <a:t>2,...)</a:t>
            </a:r>
            <a:r>
              <a:rPr lang="ja-JP" altLang="en-US" dirty="0"/>
              <a:t> </a:t>
            </a:r>
            <a:endParaRPr lang="en-US" altLang="ja-JP" dirty="0"/>
          </a:p>
          <a:p>
            <a:r>
              <a:rPr lang="en-US" altLang="ja-JP" dirty="0"/>
              <a:t>AVERAGE(</a:t>
            </a:r>
            <a:r>
              <a:rPr lang="ja-JP" altLang="en-US" dirty="0"/>
              <a:t>数値１</a:t>
            </a:r>
            <a:r>
              <a:rPr lang="en-US" altLang="ja-JP" dirty="0"/>
              <a:t>, </a:t>
            </a:r>
            <a:r>
              <a:rPr lang="ja-JP" altLang="en-US" dirty="0"/>
              <a:t>数値</a:t>
            </a:r>
            <a:r>
              <a:rPr lang="en-US" altLang="ja-JP" dirty="0"/>
              <a:t>2,...)</a:t>
            </a:r>
            <a:r>
              <a:rPr lang="ja-JP" altLang="en-US" dirty="0"/>
              <a:t> </a:t>
            </a:r>
            <a:endParaRPr lang="en-US" altLang="ja-JP" dirty="0"/>
          </a:p>
          <a:p>
            <a:r>
              <a:rPr kumimoji="1" lang="en-US" altLang="ja-JP" dirty="0"/>
              <a:t>COUNT</a:t>
            </a:r>
            <a:r>
              <a:rPr lang="en-US" altLang="ja-JP" dirty="0"/>
              <a:t>(</a:t>
            </a:r>
            <a:r>
              <a:rPr lang="ja-JP" altLang="en-US" dirty="0"/>
              <a:t>数値１</a:t>
            </a:r>
            <a:r>
              <a:rPr lang="en-US" altLang="ja-JP" dirty="0"/>
              <a:t>, </a:t>
            </a:r>
            <a:r>
              <a:rPr lang="ja-JP" altLang="en-US" dirty="0"/>
              <a:t>数値</a:t>
            </a:r>
            <a:r>
              <a:rPr lang="en-US" altLang="ja-JP" dirty="0"/>
              <a:t>2,...)</a:t>
            </a:r>
            <a:r>
              <a:rPr lang="ja-JP" altLang="en-US" dirty="0"/>
              <a:t> </a:t>
            </a:r>
            <a:endParaRPr lang="en-US" altLang="ja-JP" dirty="0"/>
          </a:p>
          <a:p>
            <a:r>
              <a:rPr lang="en-US" altLang="ja-JP" dirty="0"/>
              <a:t>MAX(</a:t>
            </a:r>
            <a:r>
              <a:rPr lang="ja-JP" altLang="en-US" dirty="0"/>
              <a:t>数値１</a:t>
            </a:r>
            <a:r>
              <a:rPr lang="en-US" altLang="ja-JP" dirty="0"/>
              <a:t>, </a:t>
            </a:r>
            <a:r>
              <a:rPr lang="ja-JP" altLang="en-US" dirty="0"/>
              <a:t>数値</a:t>
            </a:r>
            <a:r>
              <a:rPr lang="en-US" altLang="ja-JP" dirty="0"/>
              <a:t>2,...)</a:t>
            </a:r>
            <a:r>
              <a:rPr lang="ja-JP" altLang="en-US" dirty="0"/>
              <a:t> </a:t>
            </a:r>
            <a:endParaRPr lang="en-US" altLang="ja-JP" dirty="0"/>
          </a:p>
          <a:p>
            <a:r>
              <a:rPr kumimoji="1" lang="en-US" altLang="ja-JP" dirty="0"/>
              <a:t>MIN</a:t>
            </a:r>
            <a:r>
              <a:rPr lang="en-US" altLang="ja-JP" dirty="0"/>
              <a:t>(</a:t>
            </a:r>
            <a:r>
              <a:rPr lang="ja-JP" altLang="en-US" dirty="0"/>
              <a:t>数値１</a:t>
            </a:r>
            <a:r>
              <a:rPr lang="en-US" altLang="ja-JP" dirty="0"/>
              <a:t>, </a:t>
            </a:r>
            <a:r>
              <a:rPr lang="ja-JP" altLang="en-US" dirty="0"/>
              <a:t>数値</a:t>
            </a:r>
            <a:r>
              <a:rPr lang="en-US" altLang="ja-JP" dirty="0"/>
              <a:t>2,...)</a:t>
            </a:r>
          </a:p>
          <a:p>
            <a:r>
              <a:rPr lang="ja-JP" altLang="en-US" dirty="0"/>
              <a:t>引数は、 個々の値、セル参照、セル範囲、またはこれらすべての組み合わせ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1290111"/>
      </p:ext>
    </p:extLst>
  </p:cSld>
  <p:clrMapOvr>
    <a:masterClrMapping/>
  </p:clrMapOvr>
</p:sld>
</file>

<file path=ppt/theme/theme1.xml><?xml version="1.0" encoding="utf-8"?>
<a:theme xmlns:a="http://schemas.openxmlformats.org/drawingml/2006/main" name="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最上資料館" id="{5C4CB5EA-946E-497C-80A6-DB2DCD839BF0}" vid="{ADC641BF-3D96-410E-82FC-9F455449386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28DE5D4AEA5764D87B7AFB7B309F2A5" ma:contentTypeVersion="11" ma:contentTypeDescription="新しいドキュメントを作成します。" ma:contentTypeScope="" ma:versionID="cba4877f9e8307ab348c13a6d9637afe">
  <xsd:schema xmlns:xsd="http://www.w3.org/2001/XMLSchema" xmlns:xs="http://www.w3.org/2001/XMLSchema" xmlns:p="http://schemas.microsoft.com/office/2006/metadata/properties" xmlns:ns3="eec77095-4b1c-44b2-a181-d1fed95b75c1" xmlns:ns4="8ee5d532-8c7f-4cbe-b0aa-db16e2cd38a1" targetNamespace="http://schemas.microsoft.com/office/2006/metadata/properties" ma:root="true" ma:fieldsID="302b2fe521374458be34a279689fd6e8" ns3:_="" ns4:_="">
    <xsd:import namespace="eec77095-4b1c-44b2-a181-d1fed95b75c1"/>
    <xsd:import namespace="8ee5d532-8c7f-4cbe-b0aa-db16e2cd38a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77095-4b1c-44b2-a181-d1fed95b7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d532-8c7f-4cbe-b0aa-db16e2cd3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13EFE3-2396-4C54-9000-ED6C113DB1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3B1D0F-3A5A-4E5C-A4FE-6877C993C7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c77095-4b1c-44b2-a181-d1fed95b75c1"/>
    <ds:schemaRef ds:uri="8ee5d532-8c7f-4cbe-b0aa-db16e2cd3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6B287B-1308-41EC-AD28-2BCA5C0CF55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最上資料館</Template>
  <TotalTime>308</TotalTime>
  <Words>733</Words>
  <Application>Microsoft Office PowerPoint</Application>
  <PresentationFormat>ワイド画面</PresentationFormat>
  <Paragraphs>131</Paragraphs>
  <Slides>13</Slides>
  <Notes>0</Notes>
  <HiddenSlides>0</HiddenSlides>
  <MMClips>2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HG丸ｺﾞｼｯｸM-PRO</vt:lpstr>
      <vt:lpstr>Arial</vt:lpstr>
      <vt:lpstr>Cambria Math</vt:lpstr>
      <vt:lpstr>Times New Roman</vt:lpstr>
      <vt:lpstr>最上資料館</vt:lpstr>
      <vt:lpstr>日付の書式と関数</vt:lpstr>
      <vt:lpstr>シリアル値とは</vt:lpstr>
      <vt:lpstr>動画視聴（ 11分00秒）</vt:lpstr>
      <vt:lpstr>シリアル値の表示形式</vt:lpstr>
      <vt:lpstr>シリアル値のユーザー定義書式</vt:lpstr>
      <vt:lpstr>ユーザー設定例</vt:lpstr>
      <vt:lpstr>動画視聴（ ２０分３９秒）</vt:lpstr>
      <vt:lpstr>関数名（引数）</vt:lpstr>
      <vt:lpstr>オートSUM</vt:lpstr>
      <vt:lpstr>日付に関連する関数（例）</vt:lpstr>
      <vt:lpstr>IF(論理式, 値が真の場合, 値が偽の場合)</vt:lpstr>
      <vt:lpstr>比較演算子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日付の書式と関数</dc:title>
  <dc:creator>最上健児</dc:creator>
  <cp:lastModifiedBy>ゆっくり市場調査論</cp:lastModifiedBy>
  <cp:revision>12</cp:revision>
  <dcterms:created xsi:type="dcterms:W3CDTF">2020-06-06T07:43:29Z</dcterms:created>
  <dcterms:modified xsi:type="dcterms:W3CDTF">2024-06-23T12:27:03Z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0x010100328DE5D4AEA5764D87B7AFB7B309F2A5</vt:lpwstr>
  </property>
</Properties>
</file>