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4"/>
  </p:notesMasterIdLst>
  <p:handoutMasterIdLst>
    <p:handoutMasterId r:id="rId25"/>
  </p:handoutMasterIdLst>
  <p:sldIdLst>
    <p:sldId id="256" r:id="rId2"/>
    <p:sldId id="257" r:id="rId3"/>
    <p:sldId id="258" r:id="rId4"/>
    <p:sldId id="259" r:id="rId5"/>
    <p:sldId id="260" r:id="rId6"/>
    <p:sldId id="262" r:id="rId7"/>
    <p:sldId id="263" r:id="rId8"/>
    <p:sldId id="264" r:id="rId9"/>
    <p:sldId id="265" r:id="rId10"/>
    <p:sldId id="266" r:id="rId11"/>
    <p:sldId id="275" r:id="rId12"/>
    <p:sldId id="276" r:id="rId13"/>
    <p:sldId id="267" r:id="rId14"/>
    <p:sldId id="268" r:id="rId15"/>
    <p:sldId id="269" r:id="rId16"/>
    <p:sldId id="270" r:id="rId17"/>
    <p:sldId id="271" r:id="rId18"/>
    <p:sldId id="272" r:id="rId19"/>
    <p:sldId id="277" r:id="rId20"/>
    <p:sldId id="278" r:id="rId21"/>
    <p:sldId id="273" r:id="rId22"/>
    <p:sldId id="274" r:id="rId23"/>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339" autoAdjust="0"/>
  </p:normalViewPr>
  <p:slideViewPr>
    <p:cSldViewPr>
      <p:cViewPr varScale="1">
        <p:scale>
          <a:sx n="56" d="100"/>
          <a:sy n="56" d="100"/>
        </p:scale>
        <p:origin x="78" y="336"/>
      </p:cViewPr>
      <p:guideLst>
        <p:guide orient="horz" pos="2160"/>
        <p:guide pos="3840"/>
      </p:guideLst>
    </p:cSldViewPr>
  </p:slideViewPr>
  <p:notesTextViewPr>
    <p:cViewPr>
      <p:scale>
        <a:sx n="100" d="100"/>
        <a:sy n="100" d="100"/>
      </p:scale>
      <p:origin x="0" y="0"/>
    </p:cViewPr>
  </p:notesText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D6D34633-0E66-4329-9C09-BCF948009325}"/>
    <pc:docChg chg="custSel modSld">
      <pc:chgData name="ゆっくり市場調査論" userId="03e094fd-291a-4030-9f28-a3cc6b5984cc" providerId="ADAL" clId="{D6D34633-0E66-4329-9C09-BCF948009325}" dt="2020-11-28T06:29:59.168" v="5" actId="27636"/>
      <pc:docMkLst>
        <pc:docMk/>
      </pc:docMkLst>
      <pc:sldChg chg="modSp mod">
        <pc:chgData name="ゆっくり市場調査論" userId="03e094fd-291a-4030-9f28-a3cc6b5984cc" providerId="ADAL" clId="{D6D34633-0E66-4329-9C09-BCF948009325}" dt="2020-11-28T06:29:59.168" v="5" actId="27636"/>
        <pc:sldMkLst>
          <pc:docMk/>
          <pc:sldMk cId="0" sldId="258"/>
        </pc:sldMkLst>
        <pc:spChg chg="mod">
          <ac:chgData name="ゆっくり市場調査論" userId="03e094fd-291a-4030-9f28-a3cc6b5984cc" providerId="ADAL" clId="{D6D34633-0E66-4329-9C09-BCF948009325}" dt="2020-11-28T06:29:59.168" v="5" actId="27636"/>
          <ac:spMkLst>
            <pc:docMk/>
            <pc:sldMk cId="0" sldId="258"/>
            <ac:spMk id="7" creationId="{00000000-0000-0000-0000-000000000000}"/>
          </ac:spMkLst>
        </pc:spChg>
      </pc:sldChg>
    </pc:docChg>
  </pc:docChgLst>
  <pc:docChgLst>
    <pc:chgData name="ゆっくり市場調査論" userId="03e094fd-291a-4030-9f28-a3cc6b5984cc" providerId="ADAL" clId="{E88B5738-84B7-4459-8C94-BD7D47E37FC5}"/>
    <pc:docChg chg="modSld">
      <pc:chgData name="ゆっくり市場調査論" userId="03e094fd-291a-4030-9f28-a3cc6b5984cc" providerId="ADAL" clId="{E88B5738-84B7-4459-8C94-BD7D47E37FC5}" dt="2021-10-15T12:09:11.947" v="23"/>
      <pc:docMkLst>
        <pc:docMk/>
      </pc:docMkLst>
      <pc:sldChg chg="modAnim">
        <pc:chgData name="ゆっくり市場調査論" userId="03e094fd-291a-4030-9f28-a3cc6b5984cc" providerId="ADAL" clId="{E88B5738-84B7-4459-8C94-BD7D47E37FC5}" dt="2021-10-15T12:07:38.826" v="0"/>
        <pc:sldMkLst>
          <pc:docMk/>
          <pc:sldMk cId="0" sldId="257"/>
        </pc:sldMkLst>
      </pc:sldChg>
      <pc:sldChg chg="modAnim">
        <pc:chgData name="ゆっくり市場調査論" userId="03e094fd-291a-4030-9f28-a3cc6b5984cc" providerId="ADAL" clId="{E88B5738-84B7-4459-8C94-BD7D47E37FC5}" dt="2021-10-15T12:07:42.530" v="1"/>
        <pc:sldMkLst>
          <pc:docMk/>
          <pc:sldMk cId="0" sldId="258"/>
        </pc:sldMkLst>
      </pc:sldChg>
      <pc:sldChg chg="modAnim">
        <pc:chgData name="ゆっくり市場調査論" userId="03e094fd-291a-4030-9f28-a3cc6b5984cc" providerId="ADAL" clId="{E88B5738-84B7-4459-8C94-BD7D47E37FC5}" dt="2021-10-15T12:07:45.371" v="2"/>
        <pc:sldMkLst>
          <pc:docMk/>
          <pc:sldMk cId="0" sldId="259"/>
        </pc:sldMkLst>
      </pc:sldChg>
      <pc:sldChg chg="modSp mod modAnim">
        <pc:chgData name="ゆっくり市場調査論" userId="03e094fd-291a-4030-9f28-a3cc6b5984cc" providerId="ADAL" clId="{E88B5738-84B7-4459-8C94-BD7D47E37FC5}" dt="2021-10-15T12:08:04.720" v="8" actId="1036"/>
        <pc:sldMkLst>
          <pc:docMk/>
          <pc:sldMk cId="0" sldId="260"/>
        </pc:sldMkLst>
        <pc:spChg chg="mod">
          <ac:chgData name="ゆっくり市場調査論" userId="03e094fd-291a-4030-9f28-a3cc6b5984cc" providerId="ADAL" clId="{E88B5738-84B7-4459-8C94-BD7D47E37FC5}" dt="2021-10-15T12:08:04.720" v="8" actId="1036"/>
          <ac:spMkLst>
            <pc:docMk/>
            <pc:sldMk cId="0" sldId="260"/>
            <ac:spMk id="12"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67"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1"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2"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3"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4"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5"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6" creationId="{00000000-0000-0000-0000-000000000000}"/>
          </ac:spMkLst>
        </pc:spChg>
        <pc:spChg chg="mod">
          <ac:chgData name="ゆっくり市場調査論" userId="03e094fd-291a-4030-9f28-a3cc6b5984cc" providerId="ADAL" clId="{E88B5738-84B7-4459-8C94-BD7D47E37FC5}" dt="2021-10-15T12:08:04.720" v="8" actId="1036"/>
          <ac:spMkLst>
            <pc:docMk/>
            <pc:sldMk cId="0" sldId="260"/>
            <ac:spMk id="11277" creationId="{00000000-0000-0000-0000-000000000000}"/>
          </ac:spMkLst>
        </pc:spChg>
        <pc:spChg chg="mod">
          <ac:chgData name="ゆっくり市場調査論" userId="03e094fd-291a-4030-9f28-a3cc6b5984cc" providerId="ADAL" clId="{E88B5738-84B7-4459-8C94-BD7D47E37FC5}" dt="2021-10-15T12:07:56.506" v="6" actId="1035"/>
          <ac:spMkLst>
            <pc:docMk/>
            <pc:sldMk cId="0" sldId="260"/>
            <ac:spMk id="11278" creationId="{00000000-0000-0000-0000-000000000000}"/>
          </ac:spMkLst>
        </pc:spChg>
      </pc:sldChg>
      <pc:sldChg chg="modAnim">
        <pc:chgData name="ゆっくり市場調査論" userId="03e094fd-291a-4030-9f28-a3cc6b5984cc" providerId="ADAL" clId="{E88B5738-84B7-4459-8C94-BD7D47E37FC5}" dt="2021-10-15T12:08:13.337" v="9"/>
        <pc:sldMkLst>
          <pc:docMk/>
          <pc:sldMk cId="0" sldId="262"/>
        </pc:sldMkLst>
      </pc:sldChg>
      <pc:sldChg chg="modAnim">
        <pc:chgData name="ゆっくり市場調査論" userId="03e094fd-291a-4030-9f28-a3cc6b5984cc" providerId="ADAL" clId="{E88B5738-84B7-4459-8C94-BD7D47E37FC5}" dt="2021-10-15T12:08:16.971" v="10"/>
        <pc:sldMkLst>
          <pc:docMk/>
          <pc:sldMk cId="0" sldId="263"/>
        </pc:sldMkLst>
      </pc:sldChg>
      <pc:sldChg chg="modAnim">
        <pc:chgData name="ゆっくり市場調査論" userId="03e094fd-291a-4030-9f28-a3cc6b5984cc" providerId="ADAL" clId="{E88B5738-84B7-4459-8C94-BD7D47E37FC5}" dt="2021-10-15T12:08:19.650" v="11"/>
        <pc:sldMkLst>
          <pc:docMk/>
          <pc:sldMk cId="0" sldId="264"/>
        </pc:sldMkLst>
      </pc:sldChg>
      <pc:sldChg chg="modAnim">
        <pc:chgData name="ゆっくり市場調査論" userId="03e094fd-291a-4030-9f28-a3cc6b5984cc" providerId="ADAL" clId="{E88B5738-84B7-4459-8C94-BD7D47E37FC5}" dt="2021-10-15T12:08:21.691" v="12"/>
        <pc:sldMkLst>
          <pc:docMk/>
          <pc:sldMk cId="0" sldId="265"/>
        </pc:sldMkLst>
      </pc:sldChg>
      <pc:sldChg chg="modAnim">
        <pc:chgData name="ゆっくり市場調査論" userId="03e094fd-291a-4030-9f28-a3cc6b5984cc" providerId="ADAL" clId="{E88B5738-84B7-4459-8C94-BD7D47E37FC5}" dt="2021-10-15T12:08:24.202" v="13"/>
        <pc:sldMkLst>
          <pc:docMk/>
          <pc:sldMk cId="0" sldId="266"/>
        </pc:sldMkLst>
      </pc:sldChg>
      <pc:sldChg chg="modAnim">
        <pc:chgData name="ゆっくり市場調査論" userId="03e094fd-291a-4030-9f28-a3cc6b5984cc" providerId="ADAL" clId="{E88B5738-84B7-4459-8C94-BD7D47E37FC5}" dt="2021-10-15T12:08:39.367" v="16"/>
        <pc:sldMkLst>
          <pc:docMk/>
          <pc:sldMk cId="0" sldId="267"/>
        </pc:sldMkLst>
      </pc:sldChg>
      <pc:sldChg chg="modAnim">
        <pc:chgData name="ゆっくり市場調査論" userId="03e094fd-291a-4030-9f28-a3cc6b5984cc" providerId="ADAL" clId="{E88B5738-84B7-4459-8C94-BD7D47E37FC5}" dt="2021-10-15T12:08:45.348" v="17"/>
        <pc:sldMkLst>
          <pc:docMk/>
          <pc:sldMk cId="0" sldId="268"/>
        </pc:sldMkLst>
      </pc:sldChg>
      <pc:sldChg chg="modAnim">
        <pc:chgData name="ゆっくり市場調査論" userId="03e094fd-291a-4030-9f28-a3cc6b5984cc" providerId="ADAL" clId="{E88B5738-84B7-4459-8C94-BD7D47E37FC5}" dt="2021-10-15T12:08:49.054" v="18"/>
        <pc:sldMkLst>
          <pc:docMk/>
          <pc:sldMk cId="0" sldId="269"/>
        </pc:sldMkLst>
      </pc:sldChg>
      <pc:sldChg chg="modAnim">
        <pc:chgData name="ゆっくり市場調査論" userId="03e094fd-291a-4030-9f28-a3cc6b5984cc" providerId="ADAL" clId="{E88B5738-84B7-4459-8C94-BD7D47E37FC5}" dt="2021-10-15T12:08:54.529" v="19"/>
        <pc:sldMkLst>
          <pc:docMk/>
          <pc:sldMk cId="0" sldId="270"/>
        </pc:sldMkLst>
      </pc:sldChg>
      <pc:sldChg chg="modAnim">
        <pc:chgData name="ゆっくり市場調査論" userId="03e094fd-291a-4030-9f28-a3cc6b5984cc" providerId="ADAL" clId="{E88B5738-84B7-4459-8C94-BD7D47E37FC5}" dt="2021-10-15T12:08:57.729" v="20"/>
        <pc:sldMkLst>
          <pc:docMk/>
          <pc:sldMk cId="0" sldId="271"/>
        </pc:sldMkLst>
      </pc:sldChg>
      <pc:sldChg chg="modAnim">
        <pc:chgData name="ゆっくり市場調査論" userId="03e094fd-291a-4030-9f28-a3cc6b5984cc" providerId="ADAL" clId="{E88B5738-84B7-4459-8C94-BD7D47E37FC5}" dt="2021-10-15T12:09:00.997" v="21"/>
        <pc:sldMkLst>
          <pc:docMk/>
          <pc:sldMk cId="0" sldId="272"/>
        </pc:sldMkLst>
      </pc:sldChg>
      <pc:sldChg chg="modAnim">
        <pc:chgData name="ゆっくり市場調査論" userId="03e094fd-291a-4030-9f28-a3cc6b5984cc" providerId="ADAL" clId="{E88B5738-84B7-4459-8C94-BD7D47E37FC5}" dt="2021-10-15T12:09:09.251" v="22"/>
        <pc:sldMkLst>
          <pc:docMk/>
          <pc:sldMk cId="0" sldId="273"/>
        </pc:sldMkLst>
      </pc:sldChg>
      <pc:sldChg chg="modAnim">
        <pc:chgData name="ゆっくり市場調査論" userId="03e094fd-291a-4030-9f28-a3cc6b5984cc" providerId="ADAL" clId="{E88B5738-84B7-4459-8C94-BD7D47E37FC5}" dt="2021-10-15T12:09:11.947" v="23"/>
        <pc:sldMkLst>
          <pc:docMk/>
          <pc:sldMk cId="0" sldId="274"/>
        </pc:sldMkLst>
      </pc:sldChg>
      <pc:sldChg chg="modAnim">
        <pc:chgData name="ゆっくり市場調査論" userId="03e094fd-291a-4030-9f28-a3cc6b5984cc" providerId="ADAL" clId="{E88B5738-84B7-4459-8C94-BD7D47E37FC5}" dt="2021-10-15T12:08:26.963" v="14"/>
        <pc:sldMkLst>
          <pc:docMk/>
          <pc:sldMk cId="0" sldId="275"/>
        </pc:sldMkLst>
      </pc:sldChg>
      <pc:sldChg chg="modAnim">
        <pc:chgData name="ゆっくり市場調査論" userId="03e094fd-291a-4030-9f28-a3cc6b5984cc" providerId="ADAL" clId="{E88B5738-84B7-4459-8C94-BD7D47E37FC5}" dt="2021-10-15T12:08:34.284" v="15"/>
        <pc:sldMkLst>
          <pc:docMk/>
          <pc:sldMk cId="0" sldId="276"/>
        </pc:sldMkLst>
      </pc:sldChg>
    </pc:docChg>
  </pc:docChgLst>
  <pc:docChgLst>
    <pc:chgData name="ゆっくり市場調査論" userId="03e094fd-291a-4030-9f28-a3cc6b5984cc" providerId="ADAL" clId="{EDAA2A88-B2FD-48BA-BDF8-02861194C512}"/>
    <pc:docChg chg="modSld">
      <pc:chgData name="ゆっくり市場調査論" userId="03e094fd-291a-4030-9f28-a3cc6b5984cc" providerId="ADAL" clId="{EDAA2A88-B2FD-48BA-BDF8-02861194C512}" dt="2022-01-07T12:42:37.167" v="9" actId="20577"/>
      <pc:docMkLst>
        <pc:docMk/>
      </pc:docMkLst>
      <pc:sldChg chg="modSp mod">
        <pc:chgData name="ゆっくり市場調査論" userId="03e094fd-291a-4030-9f28-a3cc6b5984cc" providerId="ADAL" clId="{EDAA2A88-B2FD-48BA-BDF8-02861194C512}" dt="2022-01-07T12:42:37.167" v="9" actId="20577"/>
        <pc:sldMkLst>
          <pc:docMk/>
          <pc:sldMk cId="0" sldId="266"/>
        </pc:sldMkLst>
        <pc:spChg chg="mod">
          <ac:chgData name="ゆっくり市場調査論" userId="03e094fd-291a-4030-9f28-a3cc6b5984cc" providerId="ADAL" clId="{EDAA2A88-B2FD-48BA-BDF8-02861194C512}" dt="2022-01-07T12:42:37.167" v="9" actId="20577"/>
          <ac:spMkLst>
            <pc:docMk/>
            <pc:sldMk cId="0" sldId="266"/>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ltLang="ja-JP"/>
          </a:p>
        </p:txBody>
      </p:sp>
      <p:sp>
        <p:nvSpPr>
          <p:cNvPr id="47107"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ltLang="ja-JP"/>
          </a:p>
        </p:txBody>
      </p:sp>
      <p:sp>
        <p:nvSpPr>
          <p:cNvPr id="47108"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ltLang="ja-JP"/>
          </a:p>
        </p:txBody>
      </p:sp>
      <p:sp>
        <p:nvSpPr>
          <p:cNvPr id="47109"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E978922E-CA56-4036-851A-B5951352D08C}" type="slidenum">
              <a:rPr lang="en-US" altLang="ja-JP"/>
              <a:pPr>
                <a:defRPr/>
              </a:pPr>
              <a:t>‹#›</a:t>
            </a:fld>
            <a:endParaRPr lang="en-US" altLang="ja-JP"/>
          </a:p>
        </p:txBody>
      </p:sp>
    </p:spTree>
    <p:extLst>
      <p:ext uri="{BB962C8B-B14F-4D97-AF65-F5344CB8AC3E}">
        <p14:creationId xmlns:p14="http://schemas.microsoft.com/office/powerpoint/2010/main" val="3226688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ltLang="ja-JP"/>
          </a:p>
        </p:txBody>
      </p:sp>
      <p:sp>
        <p:nvSpPr>
          <p:cNvPr id="512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ltLang="ja-JP"/>
          </a:p>
        </p:txBody>
      </p:sp>
      <p:sp>
        <p:nvSpPr>
          <p:cNvPr id="22532" name="Rectangle 4"/>
          <p:cNvSpPr>
            <a:spLocks noGrp="1" noRot="1" noChangeAspec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ltLang="ja-JP"/>
          </a:p>
        </p:txBody>
      </p:sp>
      <p:sp>
        <p:nvSpPr>
          <p:cNvPr id="512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C8A937BE-701F-40CE-9627-FF59FB4F8C44}" type="slidenum">
              <a:rPr lang="en-US" altLang="ja-JP"/>
              <a:pPr>
                <a:defRPr/>
              </a:pPr>
              <a:t>‹#›</a:t>
            </a:fld>
            <a:endParaRPr lang="en-US" altLang="ja-JP"/>
          </a:p>
        </p:txBody>
      </p:sp>
    </p:spTree>
    <p:extLst>
      <p:ext uri="{BB962C8B-B14F-4D97-AF65-F5344CB8AC3E}">
        <p14:creationId xmlns:p14="http://schemas.microsoft.com/office/powerpoint/2010/main" val="1372722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159A7848-BD8B-41C0-9358-31A2DE4BBD2D}" type="slidenum">
              <a:rPr lang="en-US" altLang="ja-JP" smtClean="0"/>
              <a:pPr/>
              <a:t>1</a:t>
            </a:fld>
            <a:endParaRPr lang="en-US" altLang="ja-JP"/>
          </a:p>
        </p:txBody>
      </p:sp>
      <p:sp>
        <p:nvSpPr>
          <p:cNvPr id="23555" name="Rectangle 2"/>
          <p:cNvSpPr>
            <a:spLocks noGrp="1" noRot="1" noChangeAspect="1" noChangeArrowheads="1" noTextEdit="1"/>
          </p:cNvSpPr>
          <p:nvPr>
            <p:ph type="sldImg"/>
          </p:nvPr>
        </p:nvSpPr>
        <p:spPr>
          <a:xfrm>
            <a:off x="139700" y="768350"/>
            <a:ext cx="6819900" cy="3836988"/>
          </a:xfrm>
          <a:ln/>
        </p:spPr>
      </p:sp>
      <p:sp>
        <p:nvSpPr>
          <p:cNvPr id="23556"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A33DCF2B-680D-464E-99A2-83F61D4B7725}" type="slidenum">
              <a:rPr lang="en-US" altLang="ja-JP" smtClean="0"/>
              <a:pPr/>
              <a:t>10</a:t>
            </a:fld>
            <a:endParaRPr lang="en-US" altLang="ja-JP"/>
          </a:p>
        </p:txBody>
      </p:sp>
      <p:sp>
        <p:nvSpPr>
          <p:cNvPr id="32771" name="Rectangle 2"/>
          <p:cNvSpPr>
            <a:spLocks noGrp="1" noRot="1" noChangeAspect="1" noChangeArrowheads="1" noTextEdit="1"/>
          </p:cNvSpPr>
          <p:nvPr>
            <p:ph type="sldImg"/>
          </p:nvPr>
        </p:nvSpPr>
        <p:spPr>
          <a:xfrm>
            <a:off x="139700" y="768350"/>
            <a:ext cx="6819900" cy="3836988"/>
          </a:xfrm>
          <a:ln/>
        </p:spPr>
      </p:sp>
      <p:sp>
        <p:nvSpPr>
          <p:cNvPr id="32772"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46E5AC5-7BA7-435B-B1A8-781CEDB538C2}" type="slidenum">
              <a:rPr lang="en-US" altLang="ja-JP" smtClean="0"/>
              <a:pPr/>
              <a:t>11</a:t>
            </a:fld>
            <a:endParaRPr lang="en-US" altLang="ja-JP"/>
          </a:p>
        </p:txBody>
      </p:sp>
      <p:sp>
        <p:nvSpPr>
          <p:cNvPr id="33795" name="Rectangle 2"/>
          <p:cNvSpPr>
            <a:spLocks noGrp="1" noRot="1" noChangeAspect="1" noChangeArrowheads="1" noTextEdit="1"/>
          </p:cNvSpPr>
          <p:nvPr>
            <p:ph type="sldImg"/>
          </p:nvPr>
        </p:nvSpPr>
        <p:spPr>
          <a:xfrm>
            <a:off x="139700" y="768350"/>
            <a:ext cx="6819900" cy="3836988"/>
          </a:xfrm>
          <a:ln/>
        </p:spPr>
      </p:sp>
      <p:sp>
        <p:nvSpPr>
          <p:cNvPr id="33796"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D1CC0EF3-543D-439C-99CD-7F09A898158C}" type="slidenum">
              <a:rPr lang="en-US" altLang="ja-JP" smtClean="0"/>
              <a:pPr/>
              <a:t>13</a:t>
            </a:fld>
            <a:endParaRPr lang="en-US" altLang="ja-JP"/>
          </a:p>
        </p:txBody>
      </p:sp>
      <p:sp>
        <p:nvSpPr>
          <p:cNvPr id="34819" name="Rectangle 2"/>
          <p:cNvSpPr>
            <a:spLocks noGrp="1" noRot="1" noChangeAspect="1" noChangeArrowheads="1" noTextEdit="1"/>
          </p:cNvSpPr>
          <p:nvPr>
            <p:ph type="sldImg"/>
          </p:nvPr>
        </p:nvSpPr>
        <p:spPr>
          <a:xfrm>
            <a:off x="139700" y="768350"/>
            <a:ext cx="6819900" cy="3836988"/>
          </a:xfrm>
          <a:ln/>
        </p:spPr>
      </p:sp>
      <p:sp>
        <p:nvSpPr>
          <p:cNvPr id="34820" name="Rectangle 3"/>
          <p:cNvSpPr>
            <a:spLocks noGrp="1" noChangeArrowheads="1"/>
          </p:cNvSpPr>
          <p:nvPr>
            <p:ph type="body" idx="1"/>
          </p:nvPr>
        </p:nvSpPr>
        <p:spPr>
          <a:noFill/>
          <a:ln/>
        </p:spPr>
        <p:txBody>
          <a:bodyPr/>
          <a:lstStyle/>
          <a:p>
            <a:pPr eaLnBrk="1" hangingPunct="1"/>
            <a:endParaRPr lang="ja-JP" altLang="ja-JP"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C415CC1-1948-485B-963E-5DADFEA9F7B5}" type="slidenum">
              <a:rPr lang="en-US" altLang="ja-JP" smtClean="0"/>
              <a:pPr/>
              <a:t>14</a:t>
            </a:fld>
            <a:endParaRPr lang="en-US" altLang="ja-JP"/>
          </a:p>
        </p:txBody>
      </p:sp>
      <p:sp>
        <p:nvSpPr>
          <p:cNvPr id="35843" name="Rectangle 2"/>
          <p:cNvSpPr>
            <a:spLocks noGrp="1" noRot="1" noChangeAspect="1" noChangeArrowheads="1" noTextEdit="1"/>
          </p:cNvSpPr>
          <p:nvPr>
            <p:ph type="sldImg"/>
          </p:nvPr>
        </p:nvSpPr>
        <p:spPr>
          <a:xfrm>
            <a:off x="139700" y="768350"/>
            <a:ext cx="6819900" cy="3836988"/>
          </a:xfrm>
          <a:ln/>
        </p:spPr>
      </p:sp>
      <p:sp>
        <p:nvSpPr>
          <p:cNvPr id="35844" name="Rectangle 3"/>
          <p:cNvSpPr>
            <a:spLocks noGrp="1" noChangeArrowheads="1"/>
          </p:cNvSpPr>
          <p:nvPr>
            <p:ph type="body" idx="1"/>
          </p:nvPr>
        </p:nvSpPr>
        <p:spPr>
          <a:noFill/>
          <a:ln/>
        </p:spPr>
        <p:txBody>
          <a:bodyPr/>
          <a:lstStyle/>
          <a:p>
            <a:pPr eaLnBrk="1" hangingPunct="1">
              <a:lnSpc>
                <a:spcPct val="90000"/>
              </a:lnSpc>
            </a:pPr>
            <a:r>
              <a:rPr lang="ja-JP" altLang="en-US" sz="1000" dirty="0"/>
              <a:t>私的独占の禁止及び公正取引の確保に関する法律は独禁法・独占禁止法と呼ばれる法律です。この法律は私的独占、不当な取引制限及び不公正な取引方法を禁止しています。この禁止を通じて公正で自由な市場における競争を維持・促進し消費者の利益を確保し国民経済の民主的で健全な発達を促進することを目的としています。</a:t>
            </a:r>
          </a:p>
          <a:p>
            <a:pPr eaLnBrk="1" hangingPunct="1">
              <a:lnSpc>
                <a:spcPct val="90000"/>
              </a:lnSpc>
            </a:pPr>
            <a:r>
              <a:rPr lang="ja-JP" altLang="en-US" sz="1000" dirty="0"/>
              <a:t>私的独占とは、事業者が他の事業者の事業活動を排除したり支配したりすることにより一定の取引分野における競争を実質的に制限することをいいます 。</a:t>
            </a:r>
          </a:p>
          <a:p>
            <a:pPr eaLnBrk="1" hangingPunct="1">
              <a:lnSpc>
                <a:spcPct val="90000"/>
              </a:lnSpc>
            </a:pPr>
            <a:endParaRPr lang="ja-JP" altLang="en-US" sz="1000" dirty="0"/>
          </a:p>
          <a:p>
            <a:pPr eaLnBrk="1" hangingPunct="1">
              <a:lnSpc>
                <a:spcPct val="90000"/>
              </a:lnSpc>
            </a:pPr>
            <a:r>
              <a:rPr lang="ja-JP" altLang="en-US" sz="1000" dirty="0"/>
              <a:t>不当景品類及び不当表示防止法 </a:t>
            </a:r>
          </a:p>
          <a:p>
            <a:pPr eaLnBrk="1" hangingPunct="1">
              <a:lnSpc>
                <a:spcPct val="90000"/>
              </a:lnSpc>
            </a:pPr>
            <a:r>
              <a:rPr lang="ja-JP" altLang="en-US" sz="1000" dirty="0"/>
              <a:t>この法律は、商品及び役務の取引に関連する不当な景品類及び表示による顧客の誘引を防止するため、私的独占の禁止及び公正取引の確保に関する法律（昭和</a:t>
            </a:r>
            <a:r>
              <a:rPr lang="en-US" altLang="ja-JP" sz="1000" dirty="0"/>
              <a:t>22</a:t>
            </a:r>
            <a:r>
              <a:rPr lang="ja-JP" altLang="en-US" sz="1000" dirty="0"/>
              <a:t>年法律第</a:t>
            </a:r>
            <a:r>
              <a:rPr lang="en-US" altLang="ja-JP" sz="1000" dirty="0"/>
              <a:t>54</a:t>
            </a:r>
            <a:r>
              <a:rPr lang="ja-JP" altLang="en-US" sz="1000" dirty="0"/>
              <a:t>号）の特例を定めることにより、公正な競争を確保し、もつて一般消費者の利益を保護することを目的とする。 </a:t>
            </a:r>
          </a:p>
          <a:p>
            <a:pPr eaLnBrk="1" hangingPunct="1">
              <a:lnSpc>
                <a:spcPct val="90000"/>
              </a:lnSpc>
            </a:pPr>
            <a:r>
              <a:rPr lang="ja-JP" altLang="en-US" sz="1000" i="1" dirty="0"/>
              <a:t>（不当な表示の禁止）</a:t>
            </a:r>
            <a:endParaRPr lang="ja-JP" altLang="en-US" sz="1000" b="1" dirty="0"/>
          </a:p>
          <a:p>
            <a:pPr eaLnBrk="1" hangingPunct="1">
              <a:lnSpc>
                <a:spcPct val="90000"/>
              </a:lnSpc>
            </a:pPr>
            <a:r>
              <a:rPr lang="ja-JP" altLang="en-US" sz="1000" b="1" dirty="0"/>
              <a:t>第４条</a:t>
            </a:r>
            <a:r>
              <a:rPr lang="ja-JP" altLang="en-US" sz="1000" dirty="0"/>
              <a:t>　事業者は、自己の供給する商品又は役務の取引について、次の各号に掲げる表示をしてはならない。</a:t>
            </a:r>
          </a:p>
          <a:p>
            <a:pPr eaLnBrk="1" hangingPunct="1">
              <a:lnSpc>
                <a:spcPct val="90000"/>
              </a:lnSpc>
            </a:pPr>
            <a:r>
              <a:rPr lang="en-US" altLang="ja-JP" sz="1000" dirty="0"/>
              <a:t>1</a:t>
            </a:r>
            <a:r>
              <a:rPr lang="ja-JP" altLang="en-US" sz="1000" dirty="0" err="1"/>
              <a:t>．</a:t>
            </a:r>
            <a:r>
              <a:rPr lang="ja-JP" altLang="en-US" sz="1000" dirty="0"/>
              <a:t>商品又は役務の品質、規格その他の内容について、一般消費者に対し、実際のものよりも著しく優良であると示し、又は事実に相違して当該事業者と競争関係にある他の事業者に係るものよりも著しく優良であると示すことにより、不当に顧客を誘引し、公正な競争を阻害するおそれがあると認められる表示</a:t>
            </a:r>
          </a:p>
          <a:p>
            <a:pPr eaLnBrk="1" hangingPunct="1">
              <a:lnSpc>
                <a:spcPct val="90000"/>
              </a:lnSpc>
            </a:pPr>
            <a:r>
              <a:rPr lang="en-US" altLang="ja-JP" sz="1000" dirty="0"/>
              <a:t>2</a:t>
            </a:r>
            <a:r>
              <a:rPr lang="ja-JP" altLang="en-US" sz="1000" dirty="0" err="1"/>
              <a:t>．</a:t>
            </a:r>
            <a:r>
              <a:rPr lang="ja-JP" altLang="en-US" sz="1000" dirty="0"/>
              <a:t>商品又は役務の価格その他の取引条件について、実際のもの又は当該事業者と競争関係にある他の事業者に係るものよりも取引の相手方に著しく有利であると一般消費者に誤認されるため、不当に顧客を誘引し、公正な競争を阻害するおそれがあると認められる表示</a:t>
            </a:r>
          </a:p>
          <a:p>
            <a:pPr eaLnBrk="1" hangingPunct="1">
              <a:lnSpc>
                <a:spcPct val="90000"/>
              </a:lnSpc>
            </a:pPr>
            <a:r>
              <a:rPr lang="en-US" altLang="ja-JP" sz="1000" dirty="0"/>
              <a:t>3</a:t>
            </a:r>
            <a:r>
              <a:rPr lang="ja-JP" altLang="en-US" sz="1000" dirty="0" err="1"/>
              <a:t>．</a:t>
            </a:r>
            <a:r>
              <a:rPr lang="ja-JP" altLang="en-US" sz="1000" dirty="0"/>
              <a:t>前２号に掲げるもののほか、商品又は役務の取引に関する事項について一般消費者に誤認されるおそれがある表示で</a:t>
            </a:r>
            <a:r>
              <a:rPr lang="ja-JP" altLang="en-US" sz="1000" dirty="0" err="1"/>
              <a:t>あつて、</a:t>
            </a:r>
            <a:r>
              <a:rPr lang="ja-JP" altLang="en-US" sz="1000" dirty="0"/>
              <a:t>不当に顧客を誘引し、公正な競争を阻害するおそれがあると認めて公正取引委員会が指定するもの</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7061CA26-AE30-4121-BC60-5C3255CBA1C4}" type="slidenum">
              <a:rPr lang="en-US" altLang="ja-JP" smtClean="0"/>
              <a:pPr/>
              <a:t>15</a:t>
            </a:fld>
            <a:endParaRPr lang="en-US" altLang="ja-JP"/>
          </a:p>
        </p:txBody>
      </p:sp>
      <p:sp>
        <p:nvSpPr>
          <p:cNvPr id="36867" name="Rectangle 2"/>
          <p:cNvSpPr>
            <a:spLocks noGrp="1" noRot="1" noChangeAspect="1" noChangeArrowheads="1" noTextEdit="1"/>
          </p:cNvSpPr>
          <p:nvPr>
            <p:ph type="sldImg"/>
          </p:nvPr>
        </p:nvSpPr>
        <p:spPr>
          <a:xfrm>
            <a:off x="139700" y="768350"/>
            <a:ext cx="6819900" cy="3836988"/>
          </a:xfrm>
          <a:ln/>
        </p:spPr>
      </p:sp>
      <p:sp>
        <p:nvSpPr>
          <p:cNvPr id="36868" name="Rectangle 3"/>
          <p:cNvSpPr>
            <a:spLocks noGrp="1" noChangeArrowheads="1"/>
          </p:cNvSpPr>
          <p:nvPr>
            <p:ph type="body" idx="1"/>
          </p:nvPr>
        </p:nvSpPr>
        <p:spPr>
          <a:noFill/>
          <a:ln/>
        </p:spPr>
        <p:txBody>
          <a:bodyPr/>
          <a:lstStyle/>
          <a:p>
            <a:pPr eaLnBrk="1" hangingPunct="1"/>
            <a:r>
              <a:rPr lang="ja-JP" altLang="en-US"/>
              <a:t>製造原価にマージンを加えることによる価格設定法</a:t>
            </a:r>
          </a:p>
          <a:p>
            <a:pPr eaLnBrk="1" hangingPunct="1"/>
            <a:endParaRPr lang="ja-JP" altLang="en-US"/>
          </a:p>
          <a:p>
            <a:pPr eaLnBrk="1" hangingPunct="1"/>
            <a:r>
              <a:rPr lang="ja-JP" altLang="en-US"/>
              <a:t>マージンは営業費と利益から構成される</a:t>
            </a:r>
          </a:p>
          <a:p>
            <a:pPr eaLnBrk="1" hangingPunct="1"/>
            <a:endParaRPr lang="ja-JP" altLang="en-US"/>
          </a:p>
          <a:p>
            <a:pPr eaLnBrk="1" hangingPunct="1"/>
            <a:r>
              <a:rPr lang="ja-JP" altLang="en-US"/>
              <a:t>また、マージンは価格から製造原価を引くことにより計算できる。</a:t>
            </a:r>
          </a:p>
          <a:p>
            <a:pPr eaLnBrk="1" hangingPunct="1"/>
            <a:endParaRPr lang="en-US"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FE88EFD0-1C38-4A0B-8C7D-7814842C9960}" type="slidenum">
              <a:rPr lang="en-US" altLang="ja-JP" smtClean="0"/>
              <a:pPr/>
              <a:t>16</a:t>
            </a:fld>
            <a:endParaRPr lang="en-US" altLang="ja-JP"/>
          </a:p>
        </p:txBody>
      </p:sp>
      <p:sp>
        <p:nvSpPr>
          <p:cNvPr id="37891" name="Rectangle 2"/>
          <p:cNvSpPr>
            <a:spLocks noGrp="1" noRot="1" noChangeAspect="1" noChangeArrowheads="1" noTextEdit="1"/>
          </p:cNvSpPr>
          <p:nvPr>
            <p:ph type="sldImg"/>
          </p:nvPr>
        </p:nvSpPr>
        <p:spPr>
          <a:xfrm>
            <a:off x="139700" y="768350"/>
            <a:ext cx="6819900" cy="3836988"/>
          </a:xfrm>
          <a:ln/>
        </p:spPr>
      </p:sp>
      <p:sp>
        <p:nvSpPr>
          <p:cNvPr id="37892"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3C3EEFFB-C314-44E2-AF3A-7DFABAA326AA}" type="slidenum">
              <a:rPr lang="en-US" altLang="ja-JP" smtClean="0"/>
              <a:pPr/>
              <a:t>17</a:t>
            </a:fld>
            <a:endParaRPr lang="en-US" altLang="ja-JP"/>
          </a:p>
        </p:txBody>
      </p:sp>
      <p:sp>
        <p:nvSpPr>
          <p:cNvPr id="38915" name="Rectangle 2"/>
          <p:cNvSpPr>
            <a:spLocks noGrp="1" noRot="1" noChangeAspect="1" noChangeArrowheads="1" noTextEdit="1"/>
          </p:cNvSpPr>
          <p:nvPr>
            <p:ph type="sldImg"/>
          </p:nvPr>
        </p:nvSpPr>
        <p:spPr>
          <a:xfrm>
            <a:off x="139700" y="768350"/>
            <a:ext cx="6819900" cy="3836988"/>
          </a:xfrm>
          <a:ln/>
        </p:spPr>
      </p:sp>
      <p:sp>
        <p:nvSpPr>
          <p:cNvPr id="38916" name="Rectangle 3"/>
          <p:cNvSpPr>
            <a:spLocks noGrp="1" noChangeArrowheads="1"/>
          </p:cNvSpPr>
          <p:nvPr>
            <p:ph type="body" idx="1"/>
          </p:nvPr>
        </p:nvSpPr>
        <p:spPr>
          <a:noFill/>
          <a:ln/>
        </p:spPr>
        <p:txBody>
          <a:bodyPr/>
          <a:lstStyle/>
          <a:p>
            <a:pPr eaLnBrk="1" hangingPunct="1">
              <a:lnSpc>
                <a:spcPct val="90000"/>
              </a:lnSpc>
            </a:pPr>
            <a:endParaRPr lang="ja-JP" altLang="ja-JP" sz="10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829F420-C816-414D-81A3-5376B966F411}" type="slidenum">
              <a:rPr lang="en-US" altLang="ja-JP" smtClean="0"/>
              <a:pPr/>
              <a:t>18</a:t>
            </a:fld>
            <a:endParaRPr lang="en-US" altLang="ja-JP"/>
          </a:p>
        </p:txBody>
      </p:sp>
      <p:sp>
        <p:nvSpPr>
          <p:cNvPr id="39939" name="Rectangle 2"/>
          <p:cNvSpPr>
            <a:spLocks noGrp="1" noRot="1" noChangeAspect="1" noChangeArrowheads="1" noTextEdit="1"/>
          </p:cNvSpPr>
          <p:nvPr>
            <p:ph type="sldImg"/>
          </p:nvPr>
        </p:nvSpPr>
        <p:spPr>
          <a:xfrm>
            <a:off x="142875" y="771525"/>
            <a:ext cx="6818313" cy="3835400"/>
          </a:xfrm>
          <a:ln/>
        </p:spPr>
      </p:sp>
      <p:sp>
        <p:nvSpPr>
          <p:cNvPr id="39940" name="Rectangle 3"/>
          <p:cNvSpPr>
            <a:spLocks noGrp="1" noChangeArrowheads="1"/>
          </p:cNvSpPr>
          <p:nvPr>
            <p:ph type="body" idx="1"/>
          </p:nvPr>
        </p:nvSpPr>
        <p:spPr>
          <a:xfrm>
            <a:off x="942975" y="4865688"/>
            <a:ext cx="5213350" cy="4597400"/>
          </a:xfrm>
          <a:noFill/>
          <a:ln/>
        </p:spPr>
        <p:txBody>
          <a:bodyPr/>
          <a:lstStyle/>
          <a:p>
            <a:pPr eaLnBrk="1" hangingPunct="1"/>
            <a:r>
              <a:rPr lang="ja-JP" altLang="en-US" dirty="0"/>
              <a:t>上澄み吸収価格</a:t>
            </a:r>
          </a:p>
          <a:p>
            <a:pPr eaLnBrk="1" hangingPunct="1"/>
            <a:r>
              <a:rPr lang="ja-JP" altLang="en-US" dirty="0"/>
              <a:t>特許や技術的な優位性を持つ企業が採用可能。最初に高い価格を設定し、その価格を受容してくれる顧客に製品を販売。その層が全て購買を済ませたら、価格を段階的に引き下げ顧客を吸収していく戦略。（１）十分な数の購買者が高い需要を持つ。（２）少量生産のコストが市場の上澄み吸収戦略の利点を打ち消さない程度に高くは無い（３）初期の高い価格が競争他社を市場に引き込まない、（４）高い価格が優れた製品の品質イメージを支援する場合に有効。</a:t>
            </a:r>
          </a:p>
          <a:p>
            <a:pPr eaLnBrk="1" hangingPunct="1"/>
            <a:r>
              <a:rPr lang="ja-JP" altLang="en-US" dirty="0"/>
              <a:t>浸透価格戦略</a:t>
            </a:r>
          </a:p>
          <a:p>
            <a:pPr eaLnBrk="1" hangingPunct="1"/>
            <a:r>
              <a:rPr lang="ja-JP" altLang="en-US" dirty="0"/>
              <a:t>比較的安い価格で市場に導入。多くの顧客を引き込み、大きな市場を早い段階から形成。高いシェアをもち経験効果によるコストの削減をねらい、競合他社の市場参入への障壁とする。（１）市場が価格に対して敏感に反応する弾力的な市場であること、（２）生産コストと流通コストが生産増加に伴い下落、（３）低い価格が潜在的な競争者の市場参入を思いとどまらせる、場合有効。</a:t>
            </a:r>
          </a:p>
          <a:p>
            <a:pPr eaLnBrk="1" hangingPunct="1"/>
            <a:r>
              <a:rPr lang="ja-JP" altLang="en-US" dirty="0"/>
              <a:t>模倣品の場合すでに市場には他社の製品が存在しているため、それ以外のポジションで市場の地位を設定することになる。</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BB32FB20-48FD-48EC-8E4F-CF6262C281D5}" type="slidenum">
              <a:rPr lang="en-US" altLang="ja-JP" smtClean="0"/>
              <a:pPr/>
              <a:t>21</a:t>
            </a:fld>
            <a:endParaRPr lang="en-US" altLang="ja-JP"/>
          </a:p>
        </p:txBody>
      </p:sp>
      <p:sp>
        <p:nvSpPr>
          <p:cNvPr id="40963" name="Rectangle 2"/>
          <p:cNvSpPr>
            <a:spLocks noGrp="1" noRot="1" noChangeAspect="1" noChangeArrowheads="1" noTextEdit="1"/>
          </p:cNvSpPr>
          <p:nvPr>
            <p:ph type="sldImg"/>
          </p:nvPr>
        </p:nvSpPr>
        <p:spPr>
          <a:xfrm>
            <a:off x="142875" y="771525"/>
            <a:ext cx="6818313" cy="3835400"/>
          </a:xfrm>
          <a:ln/>
        </p:spPr>
      </p:sp>
      <p:sp>
        <p:nvSpPr>
          <p:cNvPr id="40964" name="Rectangle 3"/>
          <p:cNvSpPr>
            <a:spLocks noGrp="1" noChangeArrowheads="1"/>
          </p:cNvSpPr>
          <p:nvPr>
            <p:ph type="body" idx="1"/>
          </p:nvPr>
        </p:nvSpPr>
        <p:spPr>
          <a:xfrm>
            <a:off x="942975" y="4865688"/>
            <a:ext cx="5213350" cy="4597400"/>
          </a:xfrm>
          <a:noFill/>
          <a:ln/>
        </p:spPr>
        <p:txBody>
          <a:bodyPr/>
          <a:lstStyle/>
          <a:p>
            <a:pPr eaLnBrk="1" hangingPunct="1"/>
            <a:r>
              <a:rPr lang="ja-JP" altLang="en-US" dirty="0"/>
              <a:t>通常企業は複数の財を生産している。企業は個々の製品が最大の利益を得られるようにするのではなく、製品全体として利益を最大化できるように価格を設定する。</a:t>
            </a:r>
          </a:p>
          <a:p>
            <a:pPr eaLnBrk="1" hangingPunct="1"/>
            <a:r>
              <a:rPr lang="ja-JP" altLang="en-US" dirty="0"/>
              <a:t>製品ライン価格設定</a:t>
            </a:r>
          </a:p>
          <a:p>
            <a:pPr eaLnBrk="1" hangingPunct="1"/>
            <a:r>
              <a:rPr lang="ja-JP" altLang="en-US" dirty="0"/>
              <a:t>ビデオ・パソコンが例。製品ラインを形成している場合、製品の機能により価格段階を設定する方法。</a:t>
            </a:r>
          </a:p>
          <a:p>
            <a:pPr eaLnBrk="1" hangingPunct="1"/>
            <a:r>
              <a:rPr lang="ja-JP" altLang="en-US" dirty="0"/>
              <a:t>オプション価格設定</a:t>
            </a:r>
          </a:p>
          <a:p>
            <a:pPr eaLnBrk="1" hangingPunct="1"/>
            <a:r>
              <a:rPr lang="ja-JP" altLang="en-US" dirty="0"/>
              <a:t>車のオプション品などが例。主要製品とオプション製品に分け、オプションの価格を設定し、主要製品にオプション価格を加える方法。</a:t>
            </a:r>
          </a:p>
          <a:p>
            <a:pPr eaLnBrk="1" hangingPunct="1"/>
            <a:r>
              <a:rPr lang="ja-JP" altLang="en-US" dirty="0"/>
              <a:t>補完品価格設定</a:t>
            </a:r>
          </a:p>
          <a:p>
            <a:pPr eaLnBrk="1" hangingPunct="1"/>
            <a:r>
              <a:rPr lang="ja-JP" altLang="en-US" dirty="0"/>
              <a:t>カメラとフィルム。剃刀と刃。主要な</a:t>
            </a:r>
            <a:r>
              <a:rPr lang="ja-JP" altLang="en-US" dirty="0" err="1"/>
              <a:t>部部</a:t>
            </a:r>
            <a:r>
              <a:rPr lang="ja-JP" altLang="en-US" dirty="0"/>
              <a:t>に低い価格を設定し、補完品に高い価格を設定する方法。</a:t>
            </a:r>
          </a:p>
          <a:p>
            <a:pPr eaLnBrk="1" hangingPunct="1"/>
            <a:r>
              <a:rPr lang="ja-JP" altLang="en-US" dirty="0"/>
              <a:t>副産物価格設定</a:t>
            </a:r>
          </a:p>
          <a:p>
            <a:pPr eaLnBrk="1" hangingPunct="1"/>
            <a:r>
              <a:rPr lang="ja-JP" altLang="en-US" dirty="0"/>
              <a:t>製品の製造に際して生じた副産物を販売し、主要な製品から上がる利益を補完させる方法。</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30D94CB2-7562-46FE-97F5-257AD23B3250}" type="slidenum">
              <a:rPr lang="en-US" altLang="ja-JP" smtClean="0"/>
              <a:pPr/>
              <a:t>22</a:t>
            </a:fld>
            <a:endParaRPr lang="en-US" altLang="ja-JP"/>
          </a:p>
        </p:txBody>
      </p:sp>
      <p:sp>
        <p:nvSpPr>
          <p:cNvPr id="41987" name="Rectangle 2"/>
          <p:cNvSpPr>
            <a:spLocks noGrp="1" noRot="1" noChangeAspect="1" noChangeArrowheads="1" noTextEdit="1"/>
          </p:cNvSpPr>
          <p:nvPr>
            <p:ph type="sldImg"/>
          </p:nvPr>
        </p:nvSpPr>
        <p:spPr>
          <a:xfrm>
            <a:off x="142875" y="771525"/>
            <a:ext cx="6818313" cy="3835400"/>
          </a:xfrm>
          <a:ln/>
        </p:spPr>
      </p:sp>
      <p:sp>
        <p:nvSpPr>
          <p:cNvPr id="41988" name="Rectangle 3"/>
          <p:cNvSpPr>
            <a:spLocks noGrp="1" noChangeArrowheads="1"/>
          </p:cNvSpPr>
          <p:nvPr>
            <p:ph type="body" idx="1"/>
          </p:nvPr>
        </p:nvSpPr>
        <p:spPr>
          <a:xfrm>
            <a:off x="942975" y="4865688"/>
            <a:ext cx="5213350" cy="4597400"/>
          </a:xfrm>
          <a:noFill/>
          <a:ln/>
        </p:spPr>
        <p:txBody>
          <a:bodyPr/>
          <a:lstStyle/>
          <a:p>
            <a:pPr eaLnBrk="1" hangingPunct="1"/>
            <a:r>
              <a:rPr lang="ja-JP" altLang="en-US"/>
              <a:t>割引価格設定</a:t>
            </a:r>
          </a:p>
          <a:p>
            <a:pPr eaLnBrk="1" hangingPunct="1"/>
            <a:r>
              <a:rPr lang="ja-JP" altLang="en-US"/>
              <a:t>現金割引は支払を現金でしてくれる顧客に対して値引きする方法。現金で払うということは早い段階で支払うということ。</a:t>
            </a:r>
          </a:p>
          <a:p>
            <a:pPr eaLnBrk="1" hangingPunct="1"/>
            <a:r>
              <a:rPr lang="ja-JP" altLang="en-US"/>
              <a:t>数量割引</a:t>
            </a:r>
          </a:p>
          <a:p>
            <a:pPr eaLnBrk="1" hangingPunct="1"/>
            <a:r>
              <a:rPr lang="ja-JP" altLang="en-US"/>
              <a:t>大量購入する購買者に対して割引をする方法。</a:t>
            </a:r>
          </a:p>
          <a:p>
            <a:pPr eaLnBrk="1" hangingPunct="1"/>
            <a:r>
              <a:rPr lang="ja-JP" altLang="en-US"/>
              <a:t>機能割引</a:t>
            </a:r>
          </a:p>
          <a:p>
            <a:pPr eaLnBrk="1" hangingPunct="1"/>
            <a:r>
              <a:rPr lang="ja-JP" altLang="en-US"/>
              <a:t>販売・保管・記録作成などの機能を遂行してくれる取引経路のメンバーに対して割り引く方法。</a:t>
            </a:r>
          </a:p>
          <a:p>
            <a:pPr eaLnBrk="1" hangingPunct="1"/>
            <a:r>
              <a:rPr lang="ja-JP" altLang="en-US"/>
              <a:t>季節割引</a:t>
            </a:r>
          </a:p>
          <a:p>
            <a:pPr eaLnBrk="1" hangingPunct="1"/>
            <a:r>
              <a:rPr lang="ja-JP" altLang="en-US"/>
              <a:t>季節はずれの商品を購入する購買者に対して値引きする方法。繁忙期と閑散期における価格差など。</a:t>
            </a:r>
          </a:p>
          <a:p>
            <a:pPr eaLnBrk="1" hangingPunct="1"/>
            <a:r>
              <a:rPr lang="ja-JP" altLang="en-US"/>
              <a:t>アロウアンス</a:t>
            </a:r>
          </a:p>
          <a:p>
            <a:pPr eaLnBrk="1" hangingPunct="1"/>
            <a:r>
              <a:rPr lang="ja-JP" altLang="en-US"/>
              <a:t>下取りによる実質的な値引き。</a:t>
            </a:r>
          </a:p>
          <a:p>
            <a:pPr eaLnBrk="1" hangingPunct="1"/>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2F75FDFC-E0D8-4913-8CE4-701E6C696A9A}" type="slidenum">
              <a:rPr lang="en-US" altLang="ja-JP" smtClean="0"/>
              <a:pPr/>
              <a:t>2</a:t>
            </a:fld>
            <a:endParaRPr lang="en-US" altLang="ja-JP"/>
          </a:p>
        </p:txBody>
      </p:sp>
      <p:sp>
        <p:nvSpPr>
          <p:cNvPr id="24579" name="Rectangle 2"/>
          <p:cNvSpPr>
            <a:spLocks noGrp="1" noRot="1" noChangeAspect="1" noChangeArrowheads="1" noTextEdit="1"/>
          </p:cNvSpPr>
          <p:nvPr>
            <p:ph type="sldImg"/>
          </p:nvPr>
        </p:nvSpPr>
        <p:spPr>
          <a:xfrm>
            <a:off x="139700" y="768350"/>
            <a:ext cx="6819900" cy="3836988"/>
          </a:xfrm>
          <a:ln/>
        </p:spPr>
      </p:sp>
      <p:sp>
        <p:nvSpPr>
          <p:cNvPr id="24580" name="Rectangle 3"/>
          <p:cNvSpPr>
            <a:spLocks noGrp="1" noChangeArrowheads="1"/>
          </p:cNvSpPr>
          <p:nvPr>
            <p:ph type="body" idx="1"/>
          </p:nvPr>
        </p:nvSpPr>
        <p:spPr>
          <a:noFill/>
          <a:ln/>
        </p:spPr>
        <p:txBody>
          <a:bodyPr/>
          <a:lstStyle/>
          <a:p>
            <a:pPr eaLnBrk="1" hangingPunct="1"/>
            <a:r>
              <a:rPr lang="ja-JP" altLang="en-US"/>
              <a:t>価格とは製品やサービスに対して課された金額をいう。</a:t>
            </a:r>
          </a:p>
          <a:p>
            <a:pPr eaLnBrk="1" hangingPunct="1"/>
            <a:endParaRPr lang="ja-JP" altLang="en-US"/>
          </a:p>
          <a:p>
            <a:pPr eaLnBrk="1" hangingPunct="1"/>
            <a:r>
              <a:rPr lang="ja-JP" altLang="en-US"/>
              <a:t>さらに広義には製品の所有やサービスの利用から得られる効用と交換に消費者が支払う価値の総称である。</a:t>
            </a:r>
          </a:p>
          <a:p>
            <a:pPr eaLnBrk="1" hangingPunct="1"/>
            <a:endParaRPr lang="ja-JP" altLang="en-US"/>
          </a:p>
          <a:p>
            <a:pPr eaLnBrk="1" hangingPunct="1"/>
            <a:r>
              <a:rPr lang="ja-JP" altLang="en-US"/>
              <a:t>価格はほかのマーティングミックスの要素とは異なり、唯一、収益を生み出す要素である。</a:t>
            </a:r>
          </a:p>
          <a:p>
            <a:pPr eaLnBrk="1" hangingPunct="1"/>
            <a:endParaRPr lang="ja-JP" altLang="en-US"/>
          </a:p>
          <a:p>
            <a:pPr eaLnBrk="1" hangingPunct="1"/>
            <a:r>
              <a:rPr lang="ja-JP" altLang="en-US"/>
              <a:t>さらに価格は他の要素と異なり迅速に変更することが可能であり、柔軟性に富む要素である。</a:t>
            </a:r>
          </a:p>
          <a:p>
            <a:pPr eaLnBrk="1" hangingPunct="1"/>
            <a:endParaRPr lang="ja-JP" altLang="en-US"/>
          </a:p>
          <a:p>
            <a:pPr eaLnBrk="1" hangingPunct="1"/>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DAC93FD5-040F-4308-B7B3-755FF06F948A}" type="slidenum">
              <a:rPr lang="en-US" altLang="ja-JP" smtClean="0"/>
              <a:pPr/>
              <a:t>3</a:t>
            </a:fld>
            <a:endParaRPr lang="en-US" altLang="ja-JP"/>
          </a:p>
        </p:txBody>
      </p:sp>
      <p:sp>
        <p:nvSpPr>
          <p:cNvPr id="25603" name="Rectangle 2"/>
          <p:cNvSpPr>
            <a:spLocks noGrp="1" noRot="1" noChangeAspect="1" noChangeArrowheads="1" noTextEdit="1"/>
          </p:cNvSpPr>
          <p:nvPr>
            <p:ph type="sldImg"/>
          </p:nvPr>
        </p:nvSpPr>
        <p:spPr>
          <a:xfrm>
            <a:off x="139700" y="768350"/>
            <a:ext cx="6819900" cy="3836988"/>
          </a:xfrm>
          <a:ln/>
        </p:spPr>
      </p:sp>
      <p:sp>
        <p:nvSpPr>
          <p:cNvPr id="25604"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A7029515-4D1F-4922-BCB3-0D7C3823F9E4}" type="slidenum">
              <a:rPr lang="en-US" altLang="ja-JP" smtClean="0"/>
              <a:pPr/>
              <a:t>4</a:t>
            </a:fld>
            <a:endParaRPr lang="en-US" altLang="ja-JP"/>
          </a:p>
        </p:txBody>
      </p:sp>
      <p:sp>
        <p:nvSpPr>
          <p:cNvPr id="26627" name="Rectangle 2"/>
          <p:cNvSpPr>
            <a:spLocks noGrp="1" noRot="1" noChangeAspect="1" noChangeArrowheads="1" noTextEdit="1"/>
          </p:cNvSpPr>
          <p:nvPr>
            <p:ph type="sldImg"/>
          </p:nvPr>
        </p:nvSpPr>
        <p:spPr>
          <a:xfrm>
            <a:off x="139700" y="768350"/>
            <a:ext cx="6819900" cy="3836988"/>
          </a:xfrm>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54BCBCE0-5EF3-4787-BAF6-E4F4C8327312}" type="slidenum">
              <a:rPr lang="en-US" altLang="ja-JP" smtClean="0"/>
              <a:pPr/>
              <a:t>5</a:t>
            </a:fld>
            <a:endParaRPr lang="en-US" altLang="ja-JP"/>
          </a:p>
        </p:txBody>
      </p:sp>
      <p:sp>
        <p:nvSpPr>
          <p:cNvPr id="27651" name="Rectangle 2"/>
          <p:cNvSpPr>
            <a:spLocks noGrp="1" noRot="1" noChangeAspect="1" noChangeArrowheads="1" noTextEdit="1"/>
          </p:cNvSpPr>
          <p:nvPr>
            <p:ph type="sldImg"/>
          </p:nvPr>
        </p:nvSpPr>
        <p:spPr>
          <a:xfrm>
            <a:off x="139700" y="768350"/>
            <a:ext cx="6819900" cy="3836988"/>
          </a:xfrm>
          <a:ln/>
        </p:spPr>
      </p:sp>
      <p:sp>
        <p:nvSpPr>
          <p:cNvPr id="27652"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C01718B-7B86-4E47-A494-799DA6CE503F}" type="slidenum">
              <a:rPr lang="en-US" altLang="ja-JP" smtClean="0"/>
              <a:pPr/>
              <a:t>6</a:t>
            </a:fld>
            <a:endParaRPr lang="en-US" altLang="ja-JP"/>
          </a:p>
        </p:txBody>
      </p:sp>
      <p:sp>
        <p:nvSpPr>
          <p:cNvPr id="28675" name="Rectangle 2"/>
          <p:cNvSpPr>
            <a:spLocks noGrp="1" noRot="1" noChangeAspect="1" noChangeArrowheads="1" noTextEdit="1"/>
          </p:cNvSpPr>
          <p:nvPr>
            <p:ph type="sldImg"/>
          </p:nvPr>
        </p:nvSpPr>
        <p:spPr>
          <a:xfrm>
            <a:off x="139700" y="768350"/>
            <a:ext cx="6819900" cy="3836988"/>
          </a:xfrm>
          <a:ln/>
        </p:spPr>
      </p:sp>
      <p:sp>
        <p:nvSpPr>
          <p:cNvPr id="28676"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B7D6F22E-280E-4028-8FE8-17C32931EC99}" type="slidenum">
              <a:rPr lang="en-US" altLang="ja-JP" smtClean="0"/>
              <a:pPr/>
              <a:t>7</a:t>
            </a:fld>
            <a:endParaRPr lang="en-US" altLang="ja-JP"/>
          </a:p>
        </p:txBody>
      </p:sp>
      <p:sp>
        <p:nvSpPr>
          <p:cNvPr id="29699" name="Rectangle 2"/>
          <p:cNvSpPr>
            <a:spLocks noGrp="1" noRot="1" noChangeAspect="1" noChangeArrowheads="1" noTextEdit="1"/>
          </p:cNvSpPr>
          <p:nvPr>
            <p:ph type="sldImg"/>
          </p:nvPr>
        </p:nvSpPr>
        <p:spPr>
          <a:xfrm>
            <a:off x="139700" y="768350"/>
            <a:ext cx="6819900" cy="3836988"/>
          </a:xfrm>
          <a:ln/>
        </p:spPr>
      </p:sp>
      <p:sp>
        <p:nvSpPr>
          <p:cNvPr id="29700"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6E2B2A7A-685D-46AD-BF10-06642331492A}" type="slidenum">
              <a:rPr lang="en-US" altLang="ja-JP" smtClean="0"/>
              <a:pPr/>
              <a:t>8</a:t>
            </a:fld>
            <a:endParaRPr lang="en-US" altLang="ja-JP"/>
          </a:p>
        </p:txBody>
      </p:sp>
      <p:sp>
        <p:nvSpPr>
          <p:cNvPr id="30723" name="Rectangle 2"/>
          <p:cNvSpPr>
            <a:spLocks noGrp="1" noRot="1" noChangeAspect="1" noChangeArrowheads="1" noTextEdit="1"/>
          </p:cNvSpPr>
          <p:nvPr>
            <p:ph type="sldImg"/>
          </p:nvPr>
        </p:nvSpPr>
        <p:spPr>
          <a:xfrm>
            <a:off x="139700" y="768350"/>
            <a:ext cx="6819900" cy="3836988"/>
          </a:xfrm>
          <a:ln/>
        </p:spPr>
      </p:sp>
      <p:sp>
        <p:nvSpPr>
          <p:cNvPr id="30724"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40A94FF0-EEF5-4A29-8358-A20203567969}" type="slidenum">
              <a:rPr lang="en-US" altLang="ja-JP" smtClean="0"/>
              <a:pPr/>
              <a:t>9</a:t>
            </a:fld>
            <a:endParaRPr lang="en-US" altLang="ja-JP"/>
          </a:p>
        </p:txBody>
      </p:sp>
      <p:sp>
        <p:nvSpPr>
          <p:cNvPr id="31747" name="Rectangle 2"/>
          <p:cNvSpPr>
            <a:spLocks noGrp="1" noRot="1" noChangeAspect="1" noChangeArrowheads="1" noTextEdit="1"/>
          </p:cNvSpPr>
          <p:nvPr>
            <p:ph type="sldImg"/>
          </p:nvPr>
        </p:nvSpPr>
        <p:spPr>
          <a:xfrm>
            <a:off x="139700" y="768350"/>
            <a:ext cx="6819900" cy="3836988"/>
          </a:xfrm>
          <a:ln/>
        </p:spPr>
      </p:sp>
      <p:sp>
        <p:nvSpPr>
          <p:cNvPr id="31748" name="Rectangle 3"/>
          <p:cNvSpPr>
            <a:spLocks noGrp="1" noChangeArrowheads="1"/>
          </p:cNvSpPr>
          <p:nvPr>
            <p:ph type="body" idx="1"/>
          </p:nvPr>
        </p:nvSpPr>
        <p:spPr>
          <a:noFill/>
          <a:ln/>
        </p:spPr>
        <p:txBody>
          <a:bodyPr/>
          <a:lstStyle/>
          <a:p>
            <a:pPr eaLnBrk="1" hangingPunct="1"/>
            <a:endParaRPr lang="ja-JP"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0" y="2709000"/>
            <a:ext cx="5039638" cy="2880587"/>
          </a:xfrm>
        </p:spPr>
        <p:txBody>
          <a:bodyPr>
            <a:normAutofit/>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0" y="2709000"/>
            <a:ext cx="5039638" cy="2880588"/>
          </a:xfrm>
        </p:spPr>
        <p:txBody>
          <a:bodyPr/>
          <a:lstStyle>
            <a:lvl1pPr>
              <a:lnSpc>
                <a:spcPct val="100000"/>
              </a:lnSpc>
              <a:defRPr sz="3200"/>
            </a:lvl1pPr>
            <a:lvl2pPr>
              <a:lnSpc>
                <a:spcPct val="100000"/>
              </a:lnSpc>
              <a:defRPr sz="3200"/>
            </a:lvl2pPr>
            <a:lvl3pPr>
              <a:lnSpc>
                <a:spcPct val="100000"/>
              </a:lnSpc>
              <a:defRPr sz="3200"/>
            </a:lvl3pPr>
            <a:lvl4pPr>
              <a:lnSpc>
                <a:spcPct val="100000"/>
              </a:lnSpc>
              <a:defRPr sz="3200"/>
            </a:lvl4pPr>
            <a:lvl5pPr>
              <a:lnSpc>
                <a:spcPct val="100000"/>
              </a:lnSpc>
              <a:defRPr sz="32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5"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0"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251141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669349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099519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1167289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6197600" y="1600200"/>
            <a:ext cx="53848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6197600" y="3938589"/>
            <a:ext cx="53848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p:cNvSpPr>
            <a:spLocks noGrp="1" noChangeArrowheads="1"/>
          </p:cNvSpPr>
          <p:nvPr>
            <p:ph type="sldNum" sz="quarter" idx="12"/>
          </p:nvPr>
        </p:nvSpPr>
        <p:spPr>
          <a:ln/>
        </p:spPr>
        <p:txBody>
          <a:bodyPr/>
          <a:lstStyle>
            <a:lvl1pPr>
              <a:defRPr/>
            </a:lvl1pPr>
          </a:lstStyle>
          <a:p>
            <a:pPr>
              <a:defRPr/>
            </a:pPr>
            <a:fld id="{096010F0-3C52-47D2-A669-DCFA81013AF6}" type="slidenum">
              <a:rPr lang="en-US" altLang="ja-JP"/>
              <a:pPr>
                <a:defRPr/>
              </a:pPr>
              <a:t>‹#›</a:t>
            </a:fld>
            <a:endParaRPr lang="en-US" altLang="ja-JP"/>
          </a:p>
        </p:txBody>
      </p:sp>
    </p:spTree>
    <p:extLst>
      <p:ext uri="{BB962C8B-B14F-4D97-AF65-F5344CB8AC3E}">
        <p14:creationId xmlns:p14="http://schemas.microsoft.com/office/powerpoint/2010/main" val="330549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1036310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0" y="4589463"/>
            <a:ext cx="10515600" cy="135985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1162461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4"/>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5"/>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857059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8" y="2505075"/>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0" y="2505075"/>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7135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547839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1116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543094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Tree>
    <p:extLst>
      <p:ext uri="{BB962C8B-B14F-4D97-AF65-F5344CB8AC3E}">
        <p14:creationId xmlns:p14="http://schemas.microsoft.com/office/powerpoint/2010/main" val="4195892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5"/>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800" smtClean="0">
                <a:solidFill>
                  <a:schemeClr val="tx1"/>
                </a:solidFill>
              </a:rPr>
              <a:pPr algn="r"/>
              <a:t>‹#›</a:t>
            </a:fld>
            <a:endParaRPr kumimoji="1" lang="ja-JP" altLang="en-US" sz="4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4"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24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885437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l" defTabSz="914400" rtl="0" eaLnBrk="1" latinLnBrk="0" hangingPunct="1">
        <a:lnSpc>
          <a:spcPct val="90000"/>
        </a:lnSpc>
        <a:spcBef>
          <a:spcPct val="0"/>
        </a:spcBef>
        <a:buNone/>
        <a:defRPr kumimoji="1" sz="44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32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ja-JP" altLang="en-US"/>
              <a:t>価格の戦略</a:t>
            </a:r>
          </a:p>
        </p:txBody>
      </p:sp>
      <p:sp>
        <p:nvSpPr>
          <p:cNvPr id="3075" name="Rectangle 3"/>
          <p:cNvSpPr>
            <a:spLocks noGrp="1" noChangeArrowheads="1"/>
          </p:cNvSpPr>
          <p:nvPr>
            <p:ph type="subTitle" idx="1"/>
          </p:nvPr>
        </p:nvSpPr>
        <p:spPr/>
        <p:txBody>
          <a:bodyPr/>
          <a:lstStyle/>
          <a:p>
            <a:pPr eaLnBrk="1" hangingPunct="1"/>
            <a:r>
              <a:rPr lang="ja-JP" altLang="en-US"/>
              <a:t>価格設定</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a:t>需要</a:t>
            </a:r>
          </a:p>
        </p:txBody>
      </p:sp>
      <p:sp>
        <p:nvSpPr>
          <p:cNvPr id="7" name="コンテンツ プレースホルダ 6"/>
          <p:cNvSpPr>
            <a:spLocks noGrp="1"/>
          </p:cNvSpPr>
          <p:nvPr>
            <p:ph idx="1"/>
          </p:nvPr>
        </p:nvSpPr>
        <p:spPr/>
        <p:txBody>
          <a:bodyPr/>
          <a:lstStyle/>
          <a:p>
            <a:r>
              <a:rPr lang="ja-JP" altLang="en-US" dirty="0"/>
              <a:t>需要の価格弾力性</a:t>
            </a:r>
          </a:p>
          <a:p>
            <a:r>
              <a:rPr lang="ja-JP" altLang="en-US" dirty="0"/>
              <a:t>需要量の見通し</a:t>
            </a:r>
          </a:p>
          <a:p>
            <a:r>
              <a:rPr lang="ja-JP" altLang="en-US" dirty="0"/>
              <a:t>消費者の購買力</a:t>
            </a:r>
          </a:p>
          <a:p>
            <a:r>
              <a:rPr lang="ja-JP" altLang="en-US" dirty="0"/>
              <a:t>価格に対する消費者の知覚</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ja-JP" altLang="en-US"/>
              <a:t>需要曲線</a:t>
            </a:r>
          </a:p>
        </p:txBody>
      </p:sp>
      <p:sp>
        <p:nvSpPr>
          <p:cNvPr id="52229" name="Line 5"/>
          <p:cNvSpPr>
            <a:spLocks noChangeShapeType="1"/>
          </p:cNvSpPr>
          <p:nvPr/>
        </p:nvSpPr>
        <p:spPr bwMode="auto">
          <a:xfrm>
            <a:off x="2855913" y="1628776"/>
            <a:ext cx="0" cy="3960813"/>
          </a:xfrm>
          <a:prstGeom prst="line">
            <a:avLst/>
          </a:prstGeom>
          <a:noFill/>
          <a:ln w="25400">
            <a:solidFill>
              <a:srgbClr val="008000"/>
            </a:solidFill>
            <a:round/>
            <a:headEnd/>
            <a:tailEnd/>
          </a:ln>
        </p:spPr>
        <p:txBody>
          <a:bodyPr/>
          <a:lstStyle/>
          <a:p>
            <a:endParaRPr lang="ja-JP" altLang="en-US"/>
          </a:p>
        </p:txBody>
      </p:sp>
      <p:sp>
        <p:nvSpPr>
          <p:cNvPr id="52230" name="Line 6"/>
          <p:cNvSpPr>
            <a:spLocks noChangeShapeType="1"/>
          </p:cNvSpPr>
          <p:nvPr/>
        </p:nvSpPr>
        <p:spPr bwMode="auto">
          <a:xfrm>
            <a:off x="2855913" y="5589588"/>
            <a:ext cx="7200900" cy="0"/>
          </a:xfrm>
          <a:prstGeom prst="line">
            <a:avLst/>
          </a:prstGeom>
          <a:noFill/>
          <a:ln w="25400">
            <a:solidFill>
              <a:srgbClr val="008000"/>
            </a:solidFill>
            <a:round/>
            <a:headEnd/>
            <a:tailEnd/>
          </a:ln>
        </p:spPr>
        <p:txBody>
          <a:bodyPr/>
          <a:lstStyle/>
          <a:p>
            <a:endParaRPr lang="ja-JP" altLang="en-US"/>
          </a:p>
        </p:txBody>
      </p:sp>
      <p:sp>
        <p:nvSpPr>
          <p:cNvPr id="52231" name="Line 7"/>
          <p:cNvSpPr>
            <a:spLocks noChangeShapeType="1"/>
          </p:cNvSpPr>
          <p:nvPr/>
        </p:nvSpPr>
        <p:spPr bwMode="auto">
          <a:xfrm>
            <a:off x="3576638" y="2347913"/>
            <a:ext cx="5759450" cy="2881312"/>
          </a:xfrm>
          <a:prstGeom prst="line">
            <a:avLst/>
          </a:prstGeom>
          <a:noFill/>
          <a:ln w="38100">
            <a:solidFill>
              <a:srgbClr val="000000"/>
            </a:solidFill>
            <a:round/>
            <a:headEnd/>
            <a:tailEnd/>
          </a:ln>
        </p:spPr>
        <p:txBody>
          <a:bodyPr/>
          <a:lstStyle/>
          <a:p>
            <a:endParaRPr lang="ja-JP" altLang="en-US"/>
          </a:p>
        </p:txBody>
      </p:sp>
      <p:sp>
        <p:nvSpPr>
          <p:cNvPr id="52232" name="Rectangle 8"/>
          <p:cNvSpPr>
            <a:spLocks noChangeArrowheads="1"/>
          </p:cNvSpPr>
          <p:nvPr/>
        </p:nvSpPr>
        <p:spPr bwMode="auto">
          <a:xfrm>
            <a:off x="5735639" y="5589589"/>
            <a:ext cx="1800225" cy="719137"/>
          </a:xfrm>
          <a:prstGeom prst="rect">
            <a:avLst/>
          </a:prstGeom>
          <a:noFill/>
          <a:ln w="9525">
            <a:noFill/>
            <a:miter lim="800000"/>
            <a:headEnd/>
            <a:tailEnd/>
          </a:ln>
        </p:spPr>
        <p:txBody>
          <a:bodyPr wrap="none" anchor="ctr"/>
          <a:lstStyle/>
          <a:p>
            <a:pPr algn="ctr"/>
            <a:r>
              <a:rPr lang="ja-JP" altLang="en-US"/>
              <a:t>売上（需要量）</a:t>
            </a:r>
          </a:p>
        </p:txBody>
      </p:sp>
      <p:sp>
        <p:nvSpPr>
          <p:cNvPr id="52233" name="Rectangle 9"/>
          <p:cNvSpPr>
            <a:spLocks noChangeArrowheads="1"/>
          </p:cNvSpPr>
          <p:nvPr/>
        </p:nvSpPr>
        <p:spPr bwMode="auto">
          <a:xfrm>
            <a:off x="2135189" y="3068639"/>
            <a:ext cx="720725" cy="1800225"/>
          </a:xfrm>
          <a:prstGeom prst="rect">
            <a:avLst/>
          </a:prstGeom>
          <a:noFill/>
          <a:ln w="9525">
            <a:noFill/>
            <a:miter lim="800000"/>
            <a:headEnd/>
            <a:tailEnd/>
          </a:ln>
        </p:spPr>
        <p:txBody>
          <a:bodyPr vert="eaVert" wrap="none" anchor="ctr"/>
          <a:lstStyle/>
          <a:p>
            <a:pPr algn="ctr"/>
            <a:r>
              <a:rPr lang="ja-JP" altLang="en-US"/>
              <a:t>価格（単価）</a:t>
            </a:r>
          </a:p>
        </p:txBody>
      </p:sp>
      <p:sp>
        <p:nvSpPr>
          <p:cNvPr id="52234" name="Line 10"/>
          <p:cNvSpPr>
            <a:spLocks noChangeShapeType="1"/>
          </p:cNvSpPr>
          <p:nvPr/>
        </p:nvSpPr>
        <p:spPr bwMode="auto">
          <a:xfrm>
            <a:off x="4295775" y="2708276"/>
            <a:ext cx="0" cy="2881313"/>
          </a:xfrm>
          <a:prstGeom prst="line">
            <a:avLst/>
          </a:prstGeom>
          <a:noFill/>
          <a:ln w="38100" cap="rnd">
            <a:solidFill>
              <a:schemeClr val="tx1"/>
            </a:solidFill>
            <a:prstDash val="sysDot"/>
            <a:round/>
            <a:headEnd/>
            <a:tailEnd/>
          </a:ln>
        </p:spPr>
        <p:txBody>
          <a:bodyPr/>
          <a:lstStyle/>
          <a:p>
            <a:endParaRPr lang="ja-JP" altLang="en-US"/>
          </a:p>
        </p:txBody>
      </p:sp>
      <p:sp>
        <p:nvSpPr>
          <p:cNvPr id="52235" name="Line 11"/>
          <p:cNvSpPr>
            <a:spLocks noChangeShapeType="1"/>
          </p:cNvSpPr>
          <p:nvPr/>
        </p:nvSpPr>
        <p:spPr bwMode="auto">
          <a:xfrm>
            <a:off x="4295776" y="2708275"/>
            <a:ext cx="4321175" cy="2160588"/>
          </a:xfrm>
          <a:prstGeom prst="line">
            <a:avLst/>
          </a:prstGeom>
          <a:noFill/>
          <a:ln w="38100">
            <a:solidFill>
              <a:srgbClr val="000000"/>
            </a:solidFill>
            <a:round/>
            <a:headEnd type="oval" w="lg" len="lg"/>
            <a:tailEnd type="oval" w="lg" len="lg"/>
          </a:ln>
        </p:spPr>
        <p:txBody>
          <a:bodyPr/>
          <a:lstStyle/>
          <a:p>
            <a:endParaRPr lang="ja-JP" altLang="en-US"/>
          </a:p>
        </p:txBody>
      </p:sp>
      <p:sp>
        <p:nvSpPr>
          <p:cNvPr id="52236" name="Rectangle 12"/>
          <p:cNvSpPr>
            <a:spLocks noChangeArrowheads="1"/>
          </p:cNvSpPr>
          <p:nvPr/>
        </p:nvSpPr>
        <p:spPr bwMode="auto">
          <a:xfrm>
            <a:off x="3935414" y="1989139"/>
            <a:ext cx="720725" cy="719137"/>
          </a:xfrm>
          <a:prstGeom prst="rect">
            <a:avLst/>
          </a:prstGeom>
          <a:noFill/>
          <a:ln w="9525">
            <a:noFill/>
            <a:miter lim="800000"/>
            <a:headEnd/>
            <a:tailEnd/>
          </a:ln>
        </p:spPr>
        <p:txBody>
          <a:bodyPr wrap="none" anchor="ctr"/>
          <a:lstStyle/>
          <a:p>
            <a:pPr algn="ctr"/>
            <a:r>
              <a:rPr lang="en-US" altLang="ja-JP"/>
              <a:t>A</a:t>
            </a:r>
          </a:p>
        </p:txBody>
      </p:sp>
      <p:sp>
        <p:nvSpPr>
          <p:cNvPr id="52237" name="Rectangle 13"/>
          <p:cNvSpPr>
            <a:spLocks noChangeArrowheads="1"/>
          </p:cNvSpPr>
          <p:nvPr/>
        </p:nvSpPr>
        <p:spPr bwMode="auto">
          <a:xfrm>
            <a:off x="8256589" y="4148139"/>
            <a:ext cx="720725" cy="719137"/>
          </a:xfrm>
          <a:prstGeom prst="rect">
            <a:avLst/>
          </a:prstGeom>
          <a:noFill/>
          <a:ln w="9525">
            <a:noFill/>
            <a:miter lim="800000"/>
            <a:headEnd/>
            <a:tailEnd/>
          </a:ln>
        </p:spPr>
        <p:txBody>
          <a:bodyPr wrap="none" anchor="ctr"/>
          <a:lstStyle/>
          <a:p>
            <a:pPr algn="ctr"/>
            <a:r>
              <a:rPr lang="en-US" altLang="ja-JP"/>
              <a:t>B</a:t>
            </a:r>
          </a:p>
        </p:txBody>
      </p:sp>
      <p:sp>
        <p:nvSpPr>
          <p:cNvPr id="52238" name="Line 14"/>
          <p:cNvSpPr>
            <a:spLocks noChangeShapeType="1"/>
          </p:cNvSpPr>
          <p:nvPr/>
        </p:nvSpPr>
        <p:spPr bwMode="auto">
          <a:xfrm>
            <a:off x="8616950" y="4868864"/>
            <a:ext cx="0" cy="720725"/>
          </a:xfrm>
          <a:prstGeom prst="line">
            <a:avLst/>
          </a:prstGeom>
          <a:noFill/>
          <a:ln w="38100" cap="rnd">
            <a:solidFill>
              <a:schemeClr val="tx1"/>
            </a:solidFill>
            <a:prstDash val="sysDot"/>
            <a:round/>
            <a:headEnd/>
            <a:tailEnd/>
          </a:ln>
        </p:spPr>
        <p:txBody>
          <a:bodyPr/>
          <a:lstStyle/>
          <a:p>
            <a:endParaRPr lang="ja-JP" altLang="en-US"/>
          </a:p>
        </p:txBody>
      </p:sp>
      <p:sp>
        <p:nvSpPr>
          <p:cNvPr id="52239" name="Line 15"/>
          <p:cNvSpPr>
            <a:spLocks noChangeShapeType="1"/>
          </p:cNvSpPr>
          <p:nvPr/>
        </p:nvSpPr>
        <p:spPr bwMode="auto">
          <a:xfrm flipH="1">
            <a:off x="2855914" y="4868863"/>
            <a:ext cx="5761037" cy="0"/>
          </a:xfrm>
          <a:prstGeom prst="line">
            <a:avLst/>
          </a:prstGeom>
          <a:noFill/>
          <a:ln w="38100" cap="rnd">
            <a:solidFill>
              <a:schemeClr val="tx1"/>
            </a:solidFill>
            <a:prstDash val="sysDot"/>
            <a:round/>
            <a:headEnd/>
            <a:tailEnd/>
          </a:ln>
        </p:spPr>
        <p:txBody>
          <a:bodyPr/>
          <a:lstStyle/>
          <a:p>
            <a:endParaRPr lang="ja-JP" altLang="en-US"/>
          </a:p>
        </p:txBody>
      </p:sp>
      <p:sp>
        <p:nvSpPr>
          <p:cNvPr id="52241" name="Line 17"/>
          <p:cNvSpPr>
            <a:spLocks noChangeShapeType="1"/>
          </p:cNvSpPr>
          <p:nvPr/>
        </p:nvSpPr>
        <p:spPr bwMode="auto">
          <a:xfrm flipH="1">
            <a:off x="4295776" y="4868863"/>
            <a:ext cx="4321175" cy="0"/>
          </a:xfrm>
          <a:prstGeom prst="line">
            <a:avLst/>
          </a:prstGeom>
          <a:noFill/>
          <a:ln w="38100">
            <a:solidFill>
              <a:srgbClr val="008000"/>
            </a:solidFill>
            <a:round/>
            <a:headEnd type="arrow" w="med" len="med"/>
            <a:tailEnd type="arrow" w="med" len="med"/>
          </a:ln>
        </p:spPr>
        <p:txBody>
          <a:bodyPr/>
          <a:lstStyle/>
          <a:p>
            <a:endParaRPr lang="ja-JP" altLang="en-US"/>
          </a:p>
        </p:txBody>
      </p:sp>
      <p:sp>
        <p:nvSpPr>
          <p:cNvPr id="52242" name="Line 18"/>
          <p:cNvSpPr>
            <a:spLocks noChangeShapeType="1"/>
          </p:cNvSpPr>
          <p:nvPr/>
        </p:nvSpPr>
        <p:spPr bwMode="auto">
          <a:xfrm flipH="1">
            <a:off x="2855913" y="2708275"/>
            <a:ext cx="1439862" cy="0"/>
          </a:xfrm>
          <a:prstGeom prst="line">
            <a:avLst/>
          </a:prstGeom>
          <a:noFill/>
          <a:ln w="38100" cap="rnd">
            <a:solidFill>
              <a:schemeClr val="tx1"/>
            </a:solidFill>
            <a:prstDash val="sysDot"/>
            <a:round/>
            <a:headEnd/>
            <a:tailEnd/>
          </a:ln>
        </p:spPr>
        <p:txBody>
          <a:bodyPr/>
          <a:lstStyle/>
          <a:p>
            <a:endParaRPr lang="ja-JP" altLang="en-US"/>
          </a:p>
        </p:txBody>
      </p:sp>
      <p:sp>
        <p:nvSpPr>
          <p:cNvPr id="52244" name="Line 20"/>
          <p:cNvSpPr>
            <a:spLocks noChangeShapeType="1"/>
          </p:cNvSpPr>
          <p:nvPr/>
        </p:nvSpPr>
        <p:spPr bwMode="auto">
          <a:xfrm flipH="1" flipV="1">
            <a:off x="8616950" y="2708275"/>
            <a:ext cx="0" cy="2160588"/>
          </a:xfrm>
          <a:prstGeom prst="line">
            <a:avLst/>
          </a:prstGeom>
          <a:noFill/>
          <a:ln w="38100">
            <a:solidFill>
              <a:srgbClr val="FF0000"/>
            </a:solidFill>
            <a:round/>
            <a:headEnd type="arrow" w="med" len="med"/>
            <a:tailEnd type="arrow" w="med" len="med"/>
          </a:ln>
        </p:spPr>
        <p:txBody>
          <a:bodyPr/>
          <a:lstStyle/>
          <a:p>
            <a:endParaRPr lang="ja-JP" altLang="en-US"/>
          </a:p>
        </p:txBody>
      </p:sp>
      <p:sp>
        <p:nvSpPr>
          <p:cNvPr id="52246" name="Line 22"/>
          <p:cNvSpPr>
            <a:spLocks noChangeShapeType="1"/>
          </p:cNvSpPr>
          <p:nvPr/>
        </p:nvSpPr>
        <p:spPr bwMode="auto">
          <a:xfrm flipH="1">
            <a:off x="4295776" y="2708275"/>
            <a:ext cx="4321175" cy="0"/>
          </a:xfrm>
          <a:prstGeom prst="line">
            <a:avLst/>
          </a:prstGeom>
          <a:noFill/>
          <a:ln w="38100" cap="rnd">
            <a:solidFill>
              <a:schemeClr val="tx1"/>
            </a:solidFill>
            <a:prstDash val="sysDot"/>
            <a:round/>
            <a:headEnd/>
            <a:tailEnd/>
          </a:ln>
        </p:spPr>
        <p:txBody>
          <a:bodyPr/>
          <a:lstStyle/>
          <a:p>
            <a:endParaRPr lang="ja-JP" altLang="en-US"/>
          </a:p>
        </p:txBody>
      </p:sp>
      <p:sp>
        <p:nvSpPr>
          <p:cNvPr id="52240" name="Line 16"/>
          <p:cNvSpPr>
            <a:spLocks noChangeShapeType="1"/>
          </p:cNvSpPr>
          <p:nvPr/>
        </p:nvSpPr>
        <p:spPr bwMode="auto">
          <a:xfrm flipH="1">
            <a:off x="2855913" y="2708275"/>
            <a:ext cx="1439862" cy="0"/>
          </a:xfrm>
          <a:prstGeom prst="line">
            <a:avLst/>
          </a:prstGeom>
          <a:noFill/>
          <a:ln w="38100">
            <a:solidFill>
              <a:srgbClr val="0000FF"/>
            </a:solidFill>
            <a:round/>
            <a:headEnd type="arrow" w="med" len="med"/>
            <a:tailEnd type="arrow" w="med" len="med"/>
          </a:ln>
        </p:spPr>
        <p:txBody>
          <a:bodyPr/>
          <a:lstStyle/>
          <a:p>
            <a:endParaRPr lang="ja-JP" altLang="en-US"/>
          </a:p>
        </p:txBody>
      </p:sp>
      <p:sp>
        <p:nvSpPr>
          <p:cNvPr id="52243" name="Line 19"/>
          <p:cNvSpPr>
            <a:spLocks noChangeShapeType="1"/>
          </p:cNvSpPr>
          <p:nvPr/>
        </p:nvSpPr>
        <p:spPr bwMode="auto">
          <a:xfrm flipH="1">
            <a:off x="4295775" y="2708276"/>
            <a:ext cx="0" cy="2881313"/>
          </a:xfrm>
          <a:prstGeom prst="line">
            <a:avLst/>
          </a:prstGeom>
          <a:noFill/>
          <a:ln w="38100">
            <a:solidFill>
              <a:srgbClr val="0000FF"/>
            </a:solidFill>
            <a:round/>
            <a:headEnd type="arrow" w="med" len="med"/>
            <a:tailEnd type="arrow" w="med" len="med"/>
          </a:ln>
        </p:spPr>
        <p:txBody>
          <a:bodyPr/>
          <a:lstStyle/>
          <a:p>
            <a:endParaRPr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dissolve">
                                      <p:cBhvr>
                                        <p:cTn id="7" dur="500"/>
                                        <p:tgtEl>
                                          <p:spTgt spid="5222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2233"/>
                                        </p:tgtEl>
                                        <p:attrNameLst>
                                          <p:attrName>style.visibility</p:attrName>
                                        </p:attrNameLst>
                                      </p:cBhvr>
                                      <p:to>
                                        <p:strVal val="visible"/>
                                      </p:to>
                                    </p:set>
                                    <p:animEffect transition="in" filter="dissolve">
                                      <p:cBhvr>
                                        <p:cTn id="10" dur="500"/>
                                        <p:tgtEl>
                                          <p:spTgt spid="52233"/>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52230"/>
                                        </p:tgtEl>
                                        <p:attrNameLst>
                                          <p:attrName>style.visibility</p:attrName>
                                        </p:attrNameLst>
                                      </p:cBhvr>
                                      <p:to>
                                        <p:strVal val="visible"/>
                                      </p:to>
                                    </p:set>
                                    <p:animEffect transition="in" filter="dissolve">
                                      <p:cBhvr>
                                        <p:cTn id="13" dur="500"/>
                                        <p:tgtEl>
                                          <p:spTgt spid="52230"/>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52232"/>
                                        </p:tgtEl>
                                        <p:attrNameLst>
                                          <p:attrName>style.visibility</p:attrName>
                                        </p:attrNameLst>
                                      </p:cBhvr>
                                      <p:to>
                                        <p:strVal val="visible"/>
                                      </p:to>
                                    </p:set>
                                    <p:animEffect transition="in" filter="dissolve">
                                      <p:cBhvr>
                                        <p:cTn id="16" dur="500"/>
                                        <p:tgtEl>
                                          <p:spTgt spid="52232"/>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52231"/>
                                        </p:tgtEl>
                                        <p:attrNameLst>
                                          <p:attrName>style.visibility</p:attrName>
                                        </p:attrNameLst>
                                      </p:cBhvr>
                                      <p:to>
                                        <p:strVal val="visible"/>
                                      </p:to>
                                    </p:set>
                                    <p:animEffect transition="in" filter="dissolve">
                                      <p:cBhvr>
                                        <p:cTn id="21" dur="500"/>
                                        <p:tgtEl>
                                          <p:spTgt spid="52231"/>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52235"/>
                                        </p:tgtEl>
                                        <p:attrNameLst>
                                          <p:attrName>style.visibility</p:attrName>
                                        </p:attrNameLst>
                                      </p:cBhvr>
                                      <p:to>
                                        <p:strVal val="visible"/>
                                      </p:to>
                                    </p:set>
                                    <p:animEffect transition="in" filter="dissolve">
                                      <p:cBhvr>
                                        <p:cTn id="26" dur="500"/>
                                        <p:tgtEl>
                                          <p:spTgt spid="52235"/>
                                        </p:tgtEl>
                                      </p:cBhvr>
                                    </p:animEffect>
                                  </p:childTnLst>
                                </p:cTn>
                              </p:par>
                            </p:childTnLst>
                          </p:cTn>
                        </p:par>
                        <p:par>
                          <p:cTn id="27" fill="hold">
                            <p:stCondLst>
                              <p:cond delay="500"/>
                            </p:stCondLst>
                            <p:childTnLst>
                              <p:par>
                                <p:cTn id="28" presetID="9" presetClass="entr" presetSubtype="0" fill="hold" grpId="0" nodeType="afterEffect">
                                  <p:stCondLst>
                                    <p:cond delay="0"/>
                                  </p:stCondLst>
                                  <p:childTnLst>
                                    <p:set>
                                      <p:cBhvr>
                                        <p:cTn id="29" dur="1" fill="hold">
                                          <p:stCondLst>
                                            <p:cond delay="0"/>
                                          </p:stCondLst>
                                        </p:cTn>
                                        <p:tgtEl>
                                          <p:spTgt spid="52236"/>
                                        </p:tgtEl>
                                        <p:attrNameLst>
                                          <p:attrName>style.visibility</p:attrName>
                                        </p:attrNameLst>
                                      </p:cBhvr>
                                      <p:to>
                                        <p:strVal val="visible"/>
                                      </p:to>
                                    </p:set>
                                    <p:animEffect transition="in" filter="dissolve">
                                      <p:cBhvr>
                                        <p:cTn id="30" dur="500"/>
                                        <p:tgtEl>
                                          <p:spTgt spid="52236"/>
                                        </p:tgtEl>
                                      </p:cBhvr>
                                    </p:animEffect>
                                  </p:childTnLst>
                                </p:cTn>
                              </p:par>
                            </p:childTnLst>
                          </p:cTn>
                        </p:par>
                        <p:par>
                          <p:cTn id="31" fill="hold">
                            <p:stCondLst>
                              <p:cond delay="1000"/>
                            </p:stCondLst>
                            <p:childTnLst>
                              <p:par>
                                <p:cTn id="32" presetID="9" presetClass="entr" presetSubtype="0" fill="hold" grpId="0" nodeType="afterEffect">
                                  <p:stCondLst>
                                    <p:cond delay="0"/>
                                  </p:stCondLst>
                                  <p:childTnLst>
                                    <p:set>
                                      <p:cBhvr>
                                        <p:cTn id="33" dur="1" fill="hold">
                                          <p:stCondLst>
                                            <p:cond delay="0"/>
                                          </p:stCondLst>
                                        </p:cTn>
                                        <p:tgtEl>
                                          <p:spTgt spid="52237"/>
                                        </p:tgtEl>
                                        <p:attrNameLst>
                                          <p:attrName>style.visibility</p:attrName>
                                        </p:attrNameLst>
                                      </p:cBhvr>
                                      <p:to>
                                        <p:strVal val="visible"/>
                                      </p:to>
                                    </p:set>
                                    <p:animEffect transition="in" filter="dissolve">
                                      <p:cBhvr>
                                        <p:cTn id="34" dur="500"/>
                                        <p:tgtEl>
                                          <p:spTgt spid="52237"/>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52242"/>
                                        </p:tgtEl>
                                        <p:attrNameLst>
                                          <p:attrName>style.visibility</p:attrName>
                                        </p:attrNameLst>
                                      </p:cBhvr>
                                      <p:to>
                                        <p:strVal val="visible"/>
                                      </p:to>
                                    </p:set>
                                    <p:animEffect transition="in" filter="dissolve">
                                      <p:cBhvr>
                                        <p:cTn id="39" dur="500"/>
                                        <p:tgtEl>
                                          <p:spTgt spid="52242"/>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52234"/>
                                        </p:tgtEl>
                                        <p:attrNameLst>
                                          <p:attrName>style.visibility</p:attrName>
                                        </p:attrNameLst>
                                      </p:cBhvr>
                                      <p:to>
                                        <p:strVal val="visible"/>
                                      </p:to>
                                    </p:set>
                                    <p:animEffect transition="in" filter="dissolve">
                                      <p:cBhvr>
                                        <p:cTn id="42" dur="500"/>
                                        <p:tgtEl>
                                          <p:spTgt spid="52234"/>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52239"/>
                                        </p:tgtEl>
                                        <p:attrNameLst>
                                          <p:attrName>style.visibility</p:attrName>
                                        </p:attrNameLst>
                                      </p:cBhvr>
                                      <p:to>
                                        <p:strVal val="visible"/>
                                      </p:to>
                                    </p:set>
                                    <p:animEffect transition="in" filter="dissolve">
                                      <p:cBhvr>
                                        <p:cTn id="45" dur="500"/>
                                        <p:tgtEl>
                                          <p:spTgt spid="52239"/>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52238"/>
                                        </p:tgtEl>
                                        <p:attrNameLst>
                                          <p:attrName>style.visibility</p:attrName>
                                        </p:attrNameLst>
                                      </p:cBhvr>
                                      <p:to>
                                        <p:strVal val="visible"/>
                                      </p:to>
                                    </p:set>
                                    <p:animEffect transition="in" filter="dissolve">
                                      <p:cBhvr>
                                        <p:cTn id="48" dur="500"/>
                                        <p:tgtEl>
                                          <p:spTgt spid="52238"/>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52243"/>
                                        </p:tgtEl>
                                        <p:attrNameLst>
                                          <p:attrName>style.visibility</p:attrName>
                                        </p:attrNameLst>
                                      </p:cBhvr>
                                      <p:to>
                                        <p:strVal val="visible"/>
                                      </p:to>
                                    </p:set>
                                    <p:animEffect transition="in" filter="dissolve">
                                      <p:cBhvr>
                                        <p:cTn id="53" dur="500"/>
                                        <p:tgtEl>
                                          <p:spTgt spid="52243"/>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52244"/>
                                        </p:tgtEl>
                                        <p:attrNameLst>
                                          <p:attrName>style.visibility</p:attrName>
                                        </p:attrNameLst>
                                      </p:cBhvr>
                                      <p:to>
                                        <p:strVal val="visible"/>
                                      </p:to>
                                    </p:set>
                                    <p:animEffect transition="in" filter="dissolve">
                                      <p:cBhvr>
                                        <p:cTn id="58" dur="500"/>
                                        <p:tgtEl>
                                          <p:spTgt spid="52244"/>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52246"/>
                                        </p:tgtEl>
                                        <p:attrNameLst>
                                          <p:attrName>style.visibility</p:attrName>
                                        </p:attrNameLst>
                                      </p:cBhvr>
                                      <p:to>
                                        <p:strVal val="visible"/>
                                      </p:to>
                                    </p:set>
                                    <p:animEffect transition="in" filter="dissolve">
                                      <p:cBhvr>
                                        <p:cTn id="61" dur="500"/>
                                        <p:tgtEl>
                                          <p:spTgt spid="52246"/>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xit" presetSubtype="0" fill="hold" grpId="1" nodeType="clickEffect">
                                  <p:stCondLst>
                                    <p:cond delay="0"/>
                                  </p:stCondLst>
                                  <p:childTnLst>
                                    <p:animEffect transition="out" filter="dissolve">
                                      <p:cBhvr>
                                        <p:cTn id="65" dur="500"/>
                                        <p:tgtEl>
                                          <p:spTgt spid="52243"/>
                                        </p:tgtEl>
                                      </p:cBhvr>
                                    </p:animEffect>
                                    <p:set>
                                      <p:cBhvr>
                                        <p:cTn id="66" dur="1" fill="hold">
                                          <p:stCondLst>
                                            <p:cond delay="499"/>
                                          </p:stCondLst>
                                        </p:cTn>
                                        <p:tgtEl>
                                          <p:spTgt spid="52243"/>
                                        </p:tgtEl>
                                        <p:attrNameLst>
                                          <p:attrName>style.visibility</p:attrName>
                                        </p:attrNameLst>
                                      </p:cBhvr>
                                      <p:to>
                                        <p:strVal val="hidden"/>
                                      </p:to>
                                    </p:set>
                                  </p:childTnLst>
                                </p:cTn>
                              </p:par>
                              <p:par>
                                <p:cTn id="67" presetID="9" presetClass="exit" presetSubtype="0" fill="hold" grpId="1" nodeType="withEffect">
                                  <p:stCondLst>
                                    <p:cond delay="0"/>
                                  </p:stCondLst>
                                  <p:childTnLst>
                                    <p:animEffect transition="out" filter="dissolve">
                                      <p:cBhvr>
                                        <p:cTn id="68" dur="500"/>
                                        <p:tgtEl>
                                          <p:spTgt spid="52246"/>
                                        </p:tgtEl>
                                      </p:cBhvr>
                                    </p:animEffect>
                                    <p:set>
                                      <p:cBhvr>
                                        <p:cTn id="69" dur="1" fill="hold">
                                          <p:stCondLst>
                                            <p:cond delay="499"/>
                                          </p:stCondLst>
                                        </p:cTn>
                                        <p:tgtEl>
                                          <p:spTgt spid="52246"/>
                                        </p:tgtEl>
                                        <p:attrNameLst>
                                          <p:attrName>style.visibility</p:attrName>
                                        </p:attrNameLst>
                                      </p:cBhvr>
                                      <p:to>
                                        <p:strVal val="hidden"/>
                                      </p:to>
                                    </p:set>
                                  </p:childTnLst>
                                </p:cTn>
                              </p:par>
                              <p:par>
                                <p:cTn id="70" presetID="9" presetClass="exit" presetSubtype="0" fill="hold" grpId="1" nodeType="withEffect">
                                  <p:stCondLst>
                                    <p:cond delay="0"/>
                                  </p:stCondLst>
                                  <p:childTnLst>
                                    <p:animEffect transition="out" filter="dissolve">
                                      <p:cBhvr>
                                        <p:cTn id="71" dur="500"/>
                                        <p:tgtEl>
                                          <p:spTgt spid="52244"/>
                                        </p:tgtEl>
                                      </p:cBhvr>
                                    </p:animEffect>
                                    <p:set>
                                      <p:cBhvr>
                                        <p:cTn id="72" dur="1" fill="hold">
                                          <p:stCondLst>
                                            <p:cond delay="499"/>
                                          </p:stCondLst>
                                        </p:cTn>
                                        <p:tgtEl>
                                          <p:spTgt spid="52244"/>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52240"/>
                                        </p:tgtEl>
                                        <p:attrNameLst>
                                          <p:attrName>style.visibility</p:attrName>
                                        </p:attrNameLst>
                                      </p:cBhvr>
                                      <p:to>
                                        <p:strVal val="visible"/>
                                      </p:to>
                                    </p:set>
                                    <p:animEffect transition="in" filter="dissolve">
                                      <p:cBhvr>
                                        <p:cTn id="77" dur="500"/>
                                        <p:tgtEl>
                                          <p:spTgt spid="52240"/>
                                        </p:tgtEl>
                                      </p:cBhvr>
                                    </p:animEffect>
                                  </p:childTnLst>
                                </p:cTn>
                              </p:par>
                              <p:par>
                                <p:cTn id="78" presetID="9" presetClass="entr" presetSubtype="0" fill="hold" grpId="0" nodeType="withEffect">
                                  <p:stCondLst>
                                    <p:cond delay="0"/>
                                  </p:stCondLst>
                                  <p:childTnLst>
                                    <p:set>
                                      <p:cBhvr>
                                        <p:cTn id="79" dur="1" fill="hold">
                                          <p:stCondLst>
                                            <p:cond delay="0"/>
                                          </p:stCondLst>
                                        </p:cTn>
                                        <p:tgtEl>
                                          <p:spTgt spid="52241"/>
                                        </p:tgtEl>
                                        <p:attrNameLst>
                                          <p:attrName>style.visibility</p:attrName>
                                        </p:attrNameLst>
                                      </p:cBhvr>
                                      <p:to>
                                        <p:strVal val="visible"/>
                                      </p:to>
                                    </p:set>
                                    <p:animEffect transition="in" filter="dissolve">
                                      <p:cBhvr>
                                        <p:cTn id="80" dur="500"/>
                                        <p:tgtEl>
                                          <p:spTgt spid="522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9" grpId="0" animBg="1"/>
      <p:bldP spid="52230" grpId="0" animBg="1"/>
      <p:bldP spid="52231" grpId="0" animBg="1"/>
      <p:bldP spid="52232" grpId="0"/>
      <p:bldP spid="52233" grpId="0"/>
      <p:bldP spid="52234" grpId="0" animBg="1"/>
      <p:bldP spid="52235" grpId="0" animBg="1"/>
      <p:bldP spid="52236" grpId="0"/>
      <p:bldP spid="52237" grpId="0"/>
      <p:bldP spid="52238" grpId="0" animBg="1"/>
      <p:bldP spid="52239" grpId="0" animBg="1"/>
      <p:bldP spid="52241" grpId="0" animBg="1"/>
      <p:bldP spid="52242" grpId="0" animBg="1"/>
      <p:bldP spid="52244" grpId="0" animBg="1"/>
      <p:bldP spid="52244" grpId="1" animBg="1"/>
      <p:bldP spid="52246" grpId="0" animBg="1"/>
      <p:bldP spid="52246" grpId="1" animBg="1"/>
      <p:bldP spid="52240" grpId="0" animBg="1"/>
      <p:bldP spid="52243" grpId="0" animBg="1"/>
      <p:bldP spid="5224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1" name="Rectangle 9"/>
          <p:cNvSpPr>
            <a:spLocks noGrp="1" noChangeArrowheads="1"/>
          </p:cNvSpPr>
          <p:nvPr>
            <p:ph type="title"/>
          </p:nvPr>
        </p:nvSpPr>
        <p:spPr/>
        <p:txBody>
          <a:bodyPr/>
          <a:lstStyle/>
          <a:p>
            <a:pPr eaLnBrk="1" hangingPunct="1"/>
            <a:r>
              <a:rPr lang="ja-JP" altLang="en-US"/>
              <a:t>需要の価格弾力性</a:t>
            </a:r>
          </a:p>
        </p:txBody>
      </p:sp>
      <p:graphicFrame>
        <p:nvGraphicFramePr>
          <p:cNvPr id="54280" name="Object 8"/>
          <p:cNvGraphicFramePr>
            <a:graphicFrameLocks noGrp="1" noChangeAspect="1"/>
          </p:cNvGraphicFramePr>
          <p:nvPr>
            <p:ph idx="1"/>
          </p:nvPr>
        </p:nvGraphicFramePr>
        <p:xfrm>
          <a:off x="2135188" y="4868863"/>
          <a:ext cx="7561262" cy="1354137"/>
        </p:xfrm>
        <a:graphic>
          <a:graphicData uri="http://schemas.openxmlformats.org/presentationml/2006/ole">
            <mc:AlternateContent xmlns:mc="http://schemas.openxmlformats.org/markup-compatibility/2006">
              <mc:Choice xmlns:v="urn:schemas-microsoft-com:vml" Requires="v">
                <p:oleObj name="数式" r:id="rId2" imgW="2552400" imgH="457200" progId="Equation.3">
                  <p:embed/>
                </p:oleObj>
              </mc:Choice>
              <mc:Fallback>
                <p:oleObj name="数式" r:id="rId2" imgW="2552400" imgH="457200" progId="Equation.3">
                  <p:embed/>
                  <p:pic>
                    <p:nvPicPr>
                      <p:cNvPr id="54280"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188" y="4868863"/>
                        <a:ext cx="7561262" cy="1354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8" name="Object 6"/>
          <p:cNvGraphicFramePr>
            <a:graphicFrameLocks noChangeAspect="1"/>
          </p:cNvGraphicFramePr>
          <p:nvPr/>
        </p:nvGraphicFramePr>
        <p:xfrm>
          <a:off x="2855914" y="1628776"/>
          <a:ext cx="5761037" cy="1173163"/>
        </p:xfrm>
        <a:graphic>
          <a:graphicData uri="http://schemas.openxmlformats.org/presentationml/2006/ole">
            <mc:AlternateContent xmlns:mc="http://schemas.openxmlformats.org/markup-compatibility/2006">
              <mc:Choice xmlns:v="urn:schemas-microsoft-com:vml" Requires="v">
                <p:oleObj name="数式" r:id="rId4" imgW="2057400" imgH="419040" progId="Equation.3">
                  <p:embed/>
                </p:oleObj>
              </mc:Choice>
              <mc:Fallback>
                <p:oleObj name="数式" r:id="rId4" imgW="2057400" imgH="419040" progId="Equation.3">
                  <p:embed/>
                  <p:pic>
                    <p:nvPicPr>
                      <p:cNvPr id="54278"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5914" y="1628776"/>
                        <a:ext cx="5761037" cy="1173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9" name="Object 7"/>
          <p:cNvGraphicFramePr>
            <a:graphicFrameLocks noChangeAspect="1"/>
          </p:cNvGraphicFramePr>
          <p:nvPr/>
        </p:nvGraphicFramePr>
        <p:xfrm>
          <a:off x="2855913" y="3068638"/>
          <a:ext cx="5761037" cy="1181100"/>
        </p:xfrm>
        <a:graphic>
          <a:graphicData uri="http://schemas.openxmlformats.org/presentationml/2006/ole">
            <mc:AlternateContent xmlns:mc="http://schemas.openxmlformats.org/markup-compatibility/2006">
              <mc:Choice xmlns:v="urn:schemas-microsoft-com:vml" Requires="v">
                <p:oleObj name="数式" r:id="rId6" imgW="2044440" imgH="419040" progId="Equation.3">
                  <p:embed/>
                </p:oleObj>
              </mc:Choice>
              <mc:Fallback>
                <p:oleObj name="数式" r:id="rId6" imgW="2044440" imgH="419040" progId="Equation.3">
                  <p:embed/>
                  <p:pic>
                    <p:nvPicPr>
                      <p:cNvPr id="54279"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55913" y="3068638"/>
                        <a:ext cx="5761037" cy="1181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4278"/>
                                        </p:tgtEl>
                                        <p:attrNameLst>
                                          <p:attrName>style.visibility</p:attrName>
                                        </p:attrNameLst>
                                      </p:cBhvr>
                                      <p:to>
                                        <p:strVal val="visible"/>
                                      </p:to>
                                    </p:set>
                                    <p:animEffect transition="in" filter="dissolve">
                                      <p:cBhvr>
                                        <p:cTn id="7" dur="500"/>
                                        <p:tgtEl>
                                          <p:spTgt spid="5427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4279"/>
                                        </p:tgtEl>
                                        <p:attrNameLst>
                                          <p:attrName>style.visibility</p:attrName>
                                        </p:attrNameLst>
                                      </p:cBhvr>
                                      <p:to>
                                        <p:strVal val="visible"/>
                                      </p:to>
                                    </p:set>
                                    <p:animEffect transition="in" filter="dissolve">
                                      <p:cBhvr>
                                        <p:cTn id="12" dur="500"/>
                                        <p:tgtEl>
                                          <p:spTgt spid="5427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4280"/>
                                        </p:tgtEl>
                                        <p:attrNameLst>
                                          <p:attrName>style.visibility</p:attrName>
                                        </p:attrNameLst>
                                      </p:cBhvr>
                                      <p:to>
                                        <p:strVal val="visible"/>
                                      </p:to>
                                    </p:set>
                                    <p:animEffect transition="in" filter="dissolve">
                                      <p:cBhvr>
                                        <p:cTn id="17" dur="500"/>
                                        <p:tgtEl>
                                          <p:spTgt spid="54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ja-JP" altLang="en-US"/>
              <a:t>弾力的な需要と非弾力的な需要</a:t>
            </a:r>
          </a:p>
        </p:txBody>
      </p:sp>
      <p:grpSp>
        <p:nvGrpSpPr>
          <p:cNvPr id="2" name="Group 7"/>
          <p:cNvGrpSpPr>
            <a:grpSpLocks/>
          </p:cNvGrpSpPr>
          <p:nvPr/>
        </p:nvGrpSpPr>
        <p:grpSpPr bwMode="auto">
          <a:xfrm>
            <a:off x="2001839" y="2133601"/>
            <a:ext cx="7910512" cy="4187825"/>
            <a:chOff x="301" y="1344"/>
            <a:chExt cx="4983" cy="2638"/>
          </a:xfrm>
        </p:grpSpPr>
        <p:grpSp>
          <p:nvGrpSpPr>
            <p:cNvPr id="14344" name="Group 8"/>
            <p:cNvGrpSpPr>
              <a:grpSpLocks/>
            </p:cNvGrpSpPr>
            <p:nvPr/>
          </p:nvGrpSpPr>
          <p:grpSpPr bwMode="auto">
            <a:xfrm>
              <a:off x="657" y="1344"/>
              <a:ext cx="4627" cy="2358"/>
              <a:chOff x="657" y="1344"/>
              <a:chExt cx="4627" cy="2358"/>
            </a:xfrm>
          </p:grpSpPr>
          <p:sp>
            <p:nvSpPr>
              <p:cNvPr id="14347" name="Line 9"/>
              <p:cNvSpPr>
                <a:spLocks noChangeShapeType="1"/>
              </p:cNvSpPr>
              <p:nvPr/>
            </p:nvSpPr>
            <p:spPr bwMode="auto">
              <a:xfrm>
                <a:off x="657" y="1344"/>
                <a:ext cx="0" cy="2358"/>
              </a:xfrm>
              <a:prstGeom prst="line">
                <a:avLst/>
              </a:prstGeom>
              <a:noFill/>
              <a:ln w="25400">
                <a:solidFill>
                  <a:srgbClr val="008000"/>
                </a:solidFill>
                <a:round/>
                <a:headEnd/>
                <a:tailEnd/>
              </a:ln>
            </p:spPr>
            <p:txBody>
              <a:bodyPr/>
              <a:lstStyle/>
              <a:p>
                <a:endParaRPr lang="ja-JP" altLang="en-US"/>
              </a:p>
            </p:txBody>
          </p:sp>
          <p:sp>
            <p:nvSpPr>
              <p:cNvPr id="14348" name="Line 10"/>
              <p:cNvSpPr>
                <a:spLocks noChangeShapeType="1"/>
              </p:cNvSpPr>
              <p:nvPr/>
            </p:nvSpPr>
            <p:spPr bwMode="auto">
              <a:xfrm>
                <a:off x="657" y="3702"/>
                <a:ext cx="4627" cy="0"/>
              </a:xfrm>
              <a:prstGeom prst="line">
                <a:avLst/>
              </a:prstGeom>
              <a:noFill/>
              <a:ln w="25400">
                <a:solidFill>
                  <a:srgbClr val="008000"/>
                </a:solidFill>
                <a:round/>
                <a:headEnd/>
                <a:tailEnd/>
              </a:ln>
            </p:spPr>
            <p:txBody>
              <a:bodyPr/>
              <a:lstStyle/>
              <a:p>
                <a:endParaRPr lang="ja-JP" altLang="en-US"/>
              </a:p>
            </p:txBody>
          </p:sp>
        </p:grpSp>
        <p:sp>
          <p:nvSpPr>
            <p:cNvPr id="14345" name="Text Box 11"/>
            <p:cNvSpPr txBox="1">
              <a:spLocks noChangeArrowheads="1"/>
            </p:cNvSpPr>
            <p:nvPr/>
          </p:nvSpPr>
          <p:spPr bwMode="auto">
            <a:xfrm>
              <a:off x="2595" y="3751"/>
              <a:ext cx="404" cy="231"/>
            </a:xfrm>
            <a:prstGeom prst="rect">
              <a:avLst/>
            </a:prstGeom>
            <a:noFill/>
            <a:ln w="9525">
              <a:noFill/>
              <a:miter lim="800000"/>
              <a:headEnd/>
              <a:tailEnd/>
            </a:ln>
          </p:spPr>
          <p:txBody>
            <a:bodyPr wrap="none">
              <a:spAutoFit/>
            </a:bodyPr>
            <a:lstStyle/>
            <a:p>
              <a:r>
                <a:rPr lang="ja-JP" altLang="en-US"/>
                <a:t>売上</a:t>
              </a:r>
            </a:p>
          </p:txBody>
        </p:sp>
        <p:sp>
          <p:nvSpPr>
            <p:cNvPr id="14346" name="Text Box 12"/>
            <p:cNvSpPr txBox="1">
              <a:spLocks noChangeArrowheads="1"/>
            </p:cNvSpPr>
            <p:nvPr/>
          </p:nvSpPr>
          <p:spPr bwMode="auto">
            <a:xfrm>
              <a:off x="301" y="1995"/>
              <a:ext cx="291" cy="349"/>
            </a:xfrm>
            <a:prstGeom prst="rect">
              <a:avLst/>
            </a:prstGeom>
            <a:noFill/>
            <a:ln w="9525">
              <a:noFill/>
              <a:miter lim="800000"/>
              <a:headEnd/>
              <a:tailEnd/>
            </a:ln>
          </p:spPr>
          <p:txBody>
            <a:bodyPr vert="eaVert" wrap="none">
              <a:spAutoFit/>
            </a:bodyPr>
            <a:lstStyle/>
            <a:p>
              <a:r>
                <a:rPr lang="ja-JP" altLang="en-US"/>
                <a:t>価格</a:t>
              </a:r>
            </a:p>
          </p:txBody>
        </p:sp>
      </p:grpSp>
      <p:sp>
        <p:nvSpPr>
          <p:cNvPr id="24593" name="Line 17"/>
          <p:cNvSpPr>
            <a:spLocks noChangeShapeType="1"/>
          </p:cNvSpPr>
          <p:nvPr/>
        </p:nvSpPr>
        <p:spPr bwMode="auto">
          <a:xfrm>
            <a:off x="5375275" y="1989139"/>
            <a:ext cx="1873250" cy="3455987"/>
          </a:xfrm>
          <a:prstGeom prst="line">
            <a:avLst/>
          </a:prstGeom>
          <a:noFill/>
          <a:ln w="38100">
            <a:solidFill>
              <a:srgbClr val="0000FF"/>
            </a:solidFill>
            <a:round/>
            <a:headEnd type="oval" w="lg" len="lg"/>
            <a:tailEnd type="oval" w="lg" len="lg"/>
          </a:ln>
        </p:spPr>
        <p:txBody>
          <a:bodyPr/>
          <a:lstStyle/>
          <a:p>
            <a:endParaRPr lang="ja-JP" altLang="en-US"/>
          </a:p>
        </p:txBody>
      </p:sp>
      <p:sp>
        <p:nvSpPr>
          <p:cNvPr id="24594" name="Line 18"/>
          <p:cNvSpPr>
            <a:spLocks noChangeShapeType="1"/>
          </p:cNvSpPr>
          <p:nvPr/>
        </p:nvSpPr>
        <p:spPr bwMode="auto">
          <a:xfrm>
            <a:off x="3863975" y="3860800"/>
            <a:ext cx="5111750" cy="1081088"/>
          </a:xfrm>
          <a:prstGeom prst="line">
            <a:avLst/>
          </a:prstGeom>
          <a:noFill/>
          <a:ln w="38100">
            <a:solidFill>
              <a:srgbClr val="008000"/>
            </a:solidFill>
            <a:round/>
            <a:headEnd type="oval" w="lg" len="lg"/>
            <a:tailEnd type="oval" w="lg" len="lg"/>
          </a:ln>
        </p:spPr>
        <p:txBody>
          <a:bodyPr/>
          <a:lstStyle/>
          <a:p>
            <a:endParaRPr lang="ja-JP" altLang="en-US"/>
          </a:p>
        </p:txBody>
      </p:sp>
      <p:sp>
        <p:nvSpPr>
          <p:cNvPr id="24595" name="AutoShape 19"/>
          <p:cNvSpPr>
            <a:spLocks noChangeArrowheads="1"/>
          </p:cNvSpPr>
          <p:nvPr/>
        </p:nvSpPr>
        <p:spPr bwMode="auto">
          <a:xfrm>
            <a:off x="6456363" y="2708276"/>
            <a:ext cx="2519362" cy="792163"/>
          </a:xfrm>
          <a:prstGeom prst="roundRect">
            <a:avLst>
              <a:gd name="adj" fmla="val 16667"/>
            </a:avLst>
          </a:prstGeom>
          <a:solidFill>
            <a:srgbClr val="99CCFF"/>
          </a:solidFill>
          <a:ln w="9525">
            <a:solidFill>
              <a:schemeClr val="tx1"/>
            </a:solidFill>
            <a:round/>
            <a:headEnd/>
            <a:tailEnd/>
          </a:ln>
        </p:spPr>
        <p:txBody>
          <a:bodyPr wrap="none" anchor="ctr"/>
          <a:lstStyle/>
          <a:p>
            <a:pPr algn="ctr"/>
            <a:r>
              <a:rPr lang="ja-JP" altLang="en-US"/>
              <a:t>非弾力的需要</a:t>
            </a:r>
            <a:r>
              <a:rPr lang="en-US" altLang="ja-JP">
                <a:latin typeface="Times New Roman" pitchFamily="18" charset="0"/>
              </a:rPr>
              <a:t>(</a:t>
            </a:r>
            <a:r>
              <a:rPr lang="en-US" altLang="ja-JP" i="1">
                <a:latin typeface="Times New Roman" pitchFamily="18" charset="0"/>
              </a:rPr>
              <a:t>E</a:t>
            </a:r>
            <a:r>
              <a:rPr lang="en-US" altLang="ja-JP">
                <a:latin typeface="ＭＳ ゴシック" pitchFamily="49" charset="-128"/>
                <a:ea typeface="ＭＳ ゴシック" pitchFamily="49" charset="-128"/>
              </a:rPr>
              <a:t>&lt;</a:t>
            </a:r>
            <a:r>
              <a:rPr lang="en-US" altLang="ja-JP">
                <a:latin typeface="Times New Roman" pitchFamily="18" charset="0"/>
              </a:rPr>
              <a:t>1)</a:t>
            </a:r>
          </a:p>
        </p:txBody>
      </p:sp>
      <p:sp>
        <p:nvSpPr>
          <p:cNvPr id="24596" name="AutoShape 20"/>
          <p:cNvSpPr>
            <a:spLocks noChangeArrowheads="1"/>
          </p:cNvSpPr>
          <p:nvPr/>
        </p:nvSpPr>
        <p:spPr bwMode="auto">
          <a:xfrm>
            <a:off x="3216276" y="4508501"/>
            <a:ext cx="2519363" cy="792163"/>
          </a:xfrm>
          <a:prstGeom prst="roundRect">
            <a:avLst>
              <a:gd name="adj" fmla="val 16667"/>
            </a:avLst>
          </a:prstGeom>
          <a:solidFill>
            <a:srgbClr val="00FF00"/>
          </a:solidFill>
          <a:ln w="9525">
            <a:solidFill>
              <a:schemeClr val="tx1"/>
            </a:solidFill>
            <a:round/>
            <a:headEnd/>
            <a:tailEnd/>
          </a:ln>
        </p:spPr>
        <p:txBody>
          <a:bodyPr wrap="none" anchor="ctr"/>
          <a:lstStyle/>
          <a:p>
            <a:pPr algn="ctr"/>
            <a:r>
              <a:rPr lang="ja-JP" altLang="en-US"/>
              <a:t>弾力的需要</a:t>
            </a:r>
            <a:r>
              <a:rPr lang="en-US" altLang="ja-JP">
                <a:latin typeface="Times New Roman" pitchFamily="18" charset="0"/>
              </a:rPr>
              <a:t>(</a:t>
            </a:r>
            <a:r>
              <a:rPr lang="en-US" altLang="ja-JP" i="1">
                <a:latin typeface="Times New Roman" pitchFamily="18" charset="0"/>
              </a:rPr>
              <a:t>E</a:t>
            </a:r>
            <a:r>
              <a:rPr lang="en-US" altLang="ja-JP">
                <a:latin typeface="ＭＳ ゴシック" pitchFamily="49" charset="-128"/>
                <a:ea typeface="ＭＳ ゴシック" pitchFamily="49" charset="-128"/>
              </a:rPr>
              <a:t>&gt;</a:t>
            </a:r>
            <a:r>
              <a:rPr lang="en-US" altLang="ja-JP">
                <a:latin typeface="Times New Roman" pitchFamily="18" charset="0"/>
              </a:rPr>
              <a:t>1)</a:t>
            </a:r>
          </a:p>
        </p:txBody>
      </p:sp>
      <p:sp>
        <p:nvSpPr>
          <p:cNvPr id="13" name="正方形/長方形 12"/>
          <p:cNvSpPr/>
          <p:nvPr/>
        </p:nvSpPr>
        <p:spPr>
          <a:xfrm>
            <a:off x="3035609" y="2528885"/>
            <a:ext cx="2160276" cy="720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solidFill>
              </a:rPr>
              <a:t>基準は１</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594"/>
                                        </p:tgtEl>
                                        <p:attrNameLst>
                                          <p:attrName>style.visibility</p:attrName>
                                        </p:attrNameLst>
                                      </p:cBhvr>
                                      <p:to>
                                        <p:strVal val="visible"/>
                                      </p:to>
                                    </p:set>
                                    <p:animEffect transition="in" filter="dissolve">
                                      <p:cBhvr>
                                        <p:cTn id="12" dur="500"/>
                                        <p:tgtEl>
                                          <p:spTgt spid="2459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93"/>
                                        </p:tgtEl>
                                        <p:attrNameLst>
                                          <p:attrName>style.visibility</p:attrName>
                                        </p:attrNameLst>
                                      </p:cBhvr>
                                      <p:to>
                                        <p:strVal val="visible"/>
                                      </p:to>
                                    </p:set>
                                    <p:animEffect transition="in" filter="dissolve">
                                      <p:cBhvr>
                                        <p:cTn id="17" dur="500"/>
                                        <p:tgtEl>
                                          <p:spTgt spid="2459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4596"/>
                                        </p:tgtEl>
                                        <p:attrNameLst>
                                          <p:attrName>style.visibility</p:attrName>
                                        </p:attrNameLst>
                                      </p:cBhvr>
                                      <p:to>
                                        <p:strVal val="visible"/>
                                      </p:to>
                                    </p:set>
                                    <p:animEffect transition="in" filter="dissolve">
                                      <p:cBhvr>
                                        <p:cTn id="22" dur="500"/>
                                        <p:tgtEl>
                                          <p:spTgt spid="24596"/>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24595"/>
                                        </p:tgtEl>
                                        <p:attrNameLst>
                                          <p:attrName>style.visibility</p:attrName>
                                        </p:attrNameLst>
                                      </p:cBhvr>
                                      <p:to>
                                        <p:strVal val="visible"/>
                                      </p:to>
                                    </p:set>
                                    <p:animEffect transition="in" filter="dissolve">
                                      <p:cBhvr>
                                        <p:cTn id="25" dur="500"/>
                                        <p:tgtEl>
                                          <p:spTgt spid="24595"/>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dissolv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3" grpId="0" animBg="1"/>
      <p:bldP spid="24594" grpId="0" animBg="1"/>
      <p:bldP spid="24595" grpId="0" animBg="1"/>
      <p:bldP spid="24596" grpId="0" animBg="1"/>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a:t>法的規制</a:t>
            </a:r>
          </a:p>
        </p:txBody>
      </p:sp>
      <p:sp>
        <p:nvSpPr>
          <p:cNvPr id="6" name="コンテンツ プレースホルダ 5"/>
          <p:cNvSpPr>
            <a:spLocks noGrp="1"/>
          </p:cNvSpPr>
          <p:nvPr>
            <p:ph idx="1"/>
          </p:nvPr>
        </p:nvSpPr>
        <p:spPr/>
        <p:txBody>
          <a:bodyPr>
            <a:normAutofit lnSpcReduction="10000"/>
          </a:bodyPr>
          <a:lstStyle/>
          <a:p>
            <a:r>
              <a:rPr lang="ja-JP" altLang="en-US" dirty="0"/>
              <a:t>法令遵守・コンプライアンス</a:t>
            </a:r>
          </a:p>
          <a:p>
            <a:pPr marL="971550" lvl="1" indent="-514350">
              <a:buFont typeface="+mj-ea"/>
              <a:buAutoNum type="circleNumDbPlain"/>
            </a:pPr>
            <a:r>
              <a:rPr lang="ja-JP" altLang="en-US" dirty="0"/>
              <a:t>法律に書いてある禁止事項は行わない</a:t>
            </a:r>
          </a:p>
          <a:p>
            <a:pPr marL="971550" lvl="1" indent="-514350">
              <a:buFont typeface="+mj-ea"/>
              <a:buAutoNum type="circleNumDbPlain"/>
            </a:pPr>
            <a:r>
              <a:rPr lang="ja-JP" altLang="en-US" dirty="0"/>
              <a:t>法律の趣旨を理解し、趣旨に反することは行わない。</a:t>
            </a:r>
          </a:p>
          <a:p>
            <a:r>
              <a:rPr lang="ja-JP" altLang="en-US" dirty="0"/>
              <a:t>独占禁止法</a:t>
            </a:r>
            <a:endParaRPr lang="en-US" altLang="ja-JP" dirty="0"/>
          </a:p>
          <a:p>
            <a:pPr lvl="1"/>
            <a:r>
              <a:rPr lang="ja-JP" altLang="en-US" dirty="0"/>
              <a:t>私的独占の禁止及び公正取引の確保に関する法律は独禁法</a:t>
            </a:r>
          </a:p>
          <a:p>
            <a:r>
              <a:rPr lang="ja-JP" altLang="en-US" dirty="0"/>
              <a:t>景品表示法</a:t>
            </a:r>
            <a:endParaRPr lang="en-US" altLang="ja-JP" dirty="0"/>
          </a:p>
          <a:p>
            <a:pPr lvl="1"/>
            <a:r>
              <a:rPr lang="ja-JP" altLang="en-US" dirty="0"/>
              <a:t>不当景品類及び不当表示防止法</a:t>
            </a:r>
            <a:endParaRPr kumimoji="1" lang="ja-JP" alt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ja-JP" altLang="en-US"/>
              <a:t>費用重視型の価格設定</a:t>
            </a:r>
          </a:p>
        </p:txBody>
      </p:sp>
      <p:sp>
        <p:nvSpPr>
          <p:cNvPr id="28675" name="Rectangle 3"/>
          <p:cNvSpPr>
            <a:spLocks noChangeArrowheads="1"/>
          </p:cNvSpPr>
          <p:nvPr/>
        </p:nvSpPr>
        <p:spPr bwMode="auto">
          <a:xfrm>
            <a:off x="2782888" y="3068639"/>
            <a:ext cx="1727200" cy="2592387"/>
          </a:xfrm>
          <a:prstGeom prst="rect">
            <a:avLst/>
          </a:prstGeom>
          <a:solidFill>
            <a:srgbClr val="FF6600"/>
          </a:solidFill>
          <a:ln w="9525">
            <a:solidFill>
              <a:schemeClr val="tx1"/>
            </a:solidFill>
            <a:miter lim="800000"/>
            <a:headEnd/>
            <a:tailEnd/>
          </a:ln>
        </p:spPr>
        <p:txBody>
          <a:bodyPr wrap="none" anchor="ctr"/>
          <a:lstStyle/>
          <a:p>
            <a:pPr algn="ctr"/>
            <a:r>
              <a:rPr lang="ja-JP" altLang="en-US" sz="2800">
                <a:solidFill>
                  <a:schemeClr val="bg1"/>
                </a:solidFill>
              </a:rPr>
              <a:t>製造原価</a:t>
            </a:r>
          </a:p>
        </p:txBody>
      </p:sp>
      <p:sp>
        <p:nvSpPr>
          <p:cNvPr id="28676" name="Rectangle 4"/>
          <p:cNvSpPr>
            <a:spLocks noChangeArrowheads="1"/>
          </p:cNvSpPr>
          <p:nvPr/>
        </p:nvSpPr>
        <p:spPr bwMode="auto">
          <a:xfrm>
            <a:off x="2782888" y="2060576"/>
            <a:ext cx="1727200" cy="1008063"/>
          </a:xfrm>
          <a:prstGeom prst="rect">
            <a:avLst/>
          </a:prstGeom>
          <a:solidFill>
            <a:srgbClr val="0000FF"/>
          </a:solidFill>
          <a:ln w="9525">
            <a:solidFill>
              <a:schemeClr val="tx1"/>
            </a:solidFill>
            <a:miter lim="800000"/>
            <a:headEnd/>
            <a:tailEnd/>
          </a:ln>
        </p:spPr>
        <p:txBody>
          <a:bodyPr wrap="none" anchor="ctr"/>
          <a:lstStyle/>
          <a:p>
            <a:pPr algn="ctr"/>
            <a:r>
              <a:rPr lang="ja-JP" altLang="en-US" sz="2800">
                <a:solidFill>
                  <a:schemeClr val="bg1"/>
                </a:solidFill>
              </a:rPr>
              <a:t>マージン</a:t>
            </a:r>
          </a:p>
        </p:txBody>
      </p:sp>
      <p:sp>
        <p:nvSpPr>
          <p:cNvPr id="28677" name="Rectangle 5"/>
          <p:cNvSpPr>
            <a:spLocks noChangeArrowheads="1"/>
          </p:cNvSpPr>
          <p:nvPr/>
        </p:nvSpPr>
        <p:spPr bwMode="auto">
          <a:xfrm>
            <a:off x="2782888" y="2060575"/>
            <a:ext cx="1727200" cy="503238"/>
          </a:xfrm>
          <a:prstGeom prst="rect">
            <a:avLst/>
          </a:prstGeom>
          <a:solidFill>
            <a:srgbClr val="008000"/>
          </a:solidFill>
          <a:ln w="9525">
            <a:solidFill>
              <a:schemeClr val="tx1"/>
            </a:solidFill>
            <a:miter lim="800000"/>
            <a:headEnd/>
            <a:tailEnd/>
          </a:ln>
        </p:spPr>
        <p:txBody>
          <a:bodyPr wrap="none" anchor="ctr"/>
          <a:lstStyle/>
          <a:p>
            <a:pPr algn="ctr"/>
            <a:r>
              <a:rPr lang="ja-JP" altLang="en-US" sz="2800">
                <a:solidFill>
                  <a:schemeClr val="bg1"/>
                </a:solidFill>
              </a:rPr>
              <a:t>利益</a:t>
            </a:r>
          </a:p>
        </p:txBody>
      </p:sp>
      <p:sp>
        <p:nvSpPr>
          <p:cNvPr id="28678" name="Rectangle 6"/>
          <p:cNvSpPr>
            <a:spLocks noChangeArrowheads="1"/>
          </p:cNvSpPr>
          <p:nvPr/>
        </p:nvSpPr>
        <p:spPr bwMode="auto">
          <a:xfrm>
            <a:off x="2782888" y="2563814"/>
            <a:ext cx="1727200" cy="503237"/>
          </a:xfrm>
          <a:prstGeom prst="rect">
            <a:avLst/>
          </a:prstGeom>
          <a:solidFill>
            <a:srgbClr val="008000"/>
          </a:solidFill>
          <a:ln w="9525">
            <a:solidFill>
              <a:schemeClr val="tx1"/>
            </a:solidFill>
            <a:miter lim="800000"/>
            <a:headEnd/>
            <a:tailEnd/>
          </a:ln>
        </p:spPr>
        <p:txBody>
          <a:bodyPr wrap="none" anchor="ctr"/>
          <a:lstStyle/>
          <a:p>
            <a:pPr algn="ctr"/>
            <a:r>
              <a:rPr lang="ja-JP" altLang="en-US" sz="2800">
                <a:solidFill>
                  <a:schemeClr val="bg1"/>
                </a:solidFill>
              </a:rPr>
              <a:t>営業費</a:t>
            </a:r>
          </a:p>
        </p:txBody>
      </p:sp>
      <p:sp>
        <p:nvSpPr>
          <p:cNvPr id="28683" name="Rectangle 11"/>
          <p:cNvSpPr>
            <a:spLocks noChangeArrowheads="1"/>
          </p:cNvSpPr>
          <p:nvPr/>
        </p:nvSpPr>
        <p:spPr bwMode="auto">
          <a:xfrm>
            <a:off x="7535863" y="2060575"/>
            <a:ext cx="1727200" cy="3600450"/>
          </a:xfrm>
          <a:prstGeom prst="rect">
            <a:avLst/>
          </a:prstGeom>
          <a:solidFill>
            <a:srgbClr val="FF0000"/>
          </a:solidFill>
          <a:ln w="9525">
            <a:solidFill>
              <a:schemeClr val="tx1"/>
            </a:solidFill>
            <a:miter lim="800000"/>
            <a:headEnd/>
            <a:tailEnd/>
          </a:ln>
        </p:spPr>
        <p:txBody>
          <a:bodyPr wrap="none" anchor="ctr"/>
          <a:lstStyle/>
          <a:p>
            <a:pPr algn="ctr"/>
            <a:r>
              <a:rPr lang="ja-JP" altLang="en-US" sz="3600">
                <a:solidFill>
                  <a:schemeClr val="bg1"/>
                </a:solidFill>
              </a:rPr>
              <a:t>価格</a:t>
            </a:r>
          </a:p>
        </p:txBody>
      </p:sp>
      <p:sp>
        <p:nvSpPr>
          <p:cNvPr id="28684" name="Line 12"/>
          <p:cNvSpPr>
            <a:spLocks noChangeShapeType="1"/>
          </p:cNvSpPr>
          <p:nvPr/>
        </p:nvSpPr>
        <p:spPr bwMode="auto">
          <a:xfrm>
            <a:off x="2782888" y="3068638"/>
            <a:ext cx="6481762" cy="0"/>
          </a:xfrm>
          <a:prstGeom prst="line">
            <a:avLst/>
          </a:prstGeom>
          <a:noFill/>
          <a:ln w="9525">
            <a:solidFill>
              <a:schemeClr val="tx1"/>
            </a:solidFill>
            <a:round/>
            <a:headEnd/>
            <a:tailEnd/>
          </a:ln>
        </p:spPr>
        <p:txBody>
          <a:bodyPr/>
          <a:lstStyle/>
          <a:p>
            <a:endParaRPr lang="ja-JP" altLang="en-US"/>
          </a:p>
        </p:txBody>
      </p:sp>
      <p:sp>
        <p:nvSpPr>
          <p:cNvPr id="28685" name="Line 13"/>
          <p:cNvSpPr>
            <a:spLocks noChangeShapeType="1"/>
          </p:cNvSpPr>
          <p:nvPr/>
        </p:nvSpPr>
        <p:spPr bwMode="auto">
          <a:xfrm>
            <a:off x="2782888" y="2060575"/>
            <a:ext cx="6481762" cy="0"/>
          </a:xfrm>
          <a:prstGeom prst="line">
            <a:avLst/>
          </a:prstGeom>
          <a:noFill/>
          <a:ln w="9525">
            <a:solidFill>
              <a:schemeClr val="tx1"/>
            </a:solidFill>
            <a:round/>
            <a:headEnd/>
            <a:tailEnd/>
          </a:ln>
        </p:spPr>
        <p:txBody>
          <a:bodyPr/>
          <a:lstStyle/>
          <a:p>
            <a:endParaRPr lang="ja-JP" altLang="en-US"/>
          </a:p>
        </p:txBody>
      </p:sp>
      <p:sp>
        <p:nvSpPr>
          <p:cNvPr id="28686" name="Line 14"/>
          <p:cNvSpPr>
            <a:spLocks noChangeShapeType="1"/>
          </p:cNvSpPr>
          <p:nvPr/>
        </p:nvSpPr>
        <p:spPr bwMode="auto">
          <a:xfrm>
            <a:off x="2782888" y="5661025"/>
            <a:ext cx="6481762" cy="0"/>
          </a:xfrm>
          <a:prstGeom prst="line">
            <a:avLst/>
          </a:prstGeom>
          <a:noFill/>
          <a:ln w="9525">
            <a:solidFill>
              <a:schemeClr val="tx1"/>
            </a:solidFill>
            <a:round/>
            <a:headEnd/>
            <a:tailEnd/>
          </a:ln>
        </p:spPr>
        <p:txBody>
          <a:bodyPr/>
          <a:lstStyle/>
          <a:p>
            <a:endParaRPr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dissolve">
                                      <p:cBhvr>
                                        <p:cTn id="7" dur="500"/>
                                        <p:tgtEl>
                                          <p:spTgt spid="2867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6"/>
                                        </p:tgtEl>
                                        <p:attrNameLst>
                                          <p:attrName>style.visibility</p:attrName>
                                        </p:attrNameLst>
                                      </p:cBhvr>
                                      <p:to>
                                        <p:strVal val="visible"/>
                                      </p:to>
                                    </p:set>
                                    <p:animEffect transition="in" filter="dissolve">
                                      <p:cBhvr>
                                        <p:cTn id="12" dur="500"/>
                                        <p:tgtEl>
                                          <p:spTgt spid="2867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8677"/>
                                        </p:tgtEl>
                                        <p:attrNameLst>
                                          <p:attrName>style.visibility</p:attrName>
                                        </p:attrNameLst>
                                      </p:cBhvr>
                                      <p:to>
                                        <p:strVal val="visible"/>
                                      </p:to>
                                    </p:set>
                                    <p:animEffect transition="in" filter="dissolve">
                                      <p:cBhvr>
                                        <p:cTn id="17" dur="500"/>
                                        <p:tgtEl>
                                          <p:spTgt spid="28677"/>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8678"/>
                                        </p:tgtEl>
                                        <p:attrNameLst>
                                          <p:attrName>style.visibility</p:attrName>
                                        </p:attrNameLst>
                                      </p:cBhvr>
                                      <p:to>
                                        <p:strVal val="visible"/>
                                      </p:to>
                                    </p:set>
                                    <p:animEffect transition="in" filter="dissolve">
                                      <p:cBhvr>
                                        <p:cTn id="20" dur="500"/>
                                        <p:tgtEl>
                                          <p:spTgt spid="28678"/>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grpId="1" nodeType="clickEffect">
                                  <p:stCondLst>
                                    <p:cond delay="0"/>
                                  </p:stCondLst>
                                  <p:childTnLst>
                                    <p:animEffect transition="out" filter="dissolve">
                                      <p:cBhvr>
                                        <p:cTn id="24" dur="500"/>
                                        <p:tgtEl>
                                          <p:spTgt spid="28677"/>
                                        </p:tgtEl>
                                      </p:cBhvr>
                                    </p:animEffect>
                                    <p:set>
                                      <p:cBhvr>
                                        <p:cTn id="25" dur="1" fill="hold">
                                          <p:stCondLst>
                                            <p:cond delay="499"/>
                                          </p:stCondLst>
                                        </p:cTn>
                                        <p:tgtEl>
                                          <p:spTgt spid="28677"/>
                                        </p:tgtEl>
                                        <p:attrNameLst>
                                          <p:attrName>style.visibility</p:attrName>
                                        </p:attrNameLst>
                                      </p:cBhvr>
                                      <p:to>
                                        <p:strVal val="hidden"/>
                                      </p:to>
                                    </p:set>
                                  </p:childTnLst>
                                </p:cTn>
                              </p:par>
                              <p:par>
                                <p:cTn id="26" presetID="9" presetClass="exit" presetSubtype="0" fill="hold" grpId="1" nodeType="withEffect">
                                  <p:stCondLst>
                                    <p:cond delay="0"/>
                                  </p:stCondLst>
                                  <p:childTnLst>
                                    <p:animEffect transition="out" filter="dissolve">
                                      <p:cBhvr>
                                        <p:cTn id="27" dur="500"/>
                                        <p:tgtEl>
                                          <p:spTgt spid="28678"/>
                                        </p:tgtEl>
                                      </p:cBhvr>
                                    </p:animEffect>
                                    <p:set>
                                      <p:cBhvr>
                                        <p:cTn id="28" dur="1" fill="hold">
                                          <p:stCondLst>
                                            <p:cond delay="499"/>
                                          </p:stCondLst>
                                        </p:cTn>
                                        <p:tgtEl>
                                          <p:spTgt spid="28678"/>
                                        </p:tgtEl>
                                        <p:attrNameLst>
                                          <p:attrName>style.visibility</p:attrName>
                                        </p:attrNameLst>
                                      </p:cBhvr>
                                      <p:to>
                                        <p:strVal val="hidden"/>
                                      </p:to>
                                    </p:set>
                                  </p:childTnLst>
                                </p:cTn>
                              </p:par>
                              <p:par>
                                <p:cTn id="29" presetID="9" presetClass="entr" presetSubtype="0" fill="hold" grpId="0" nodeType="withEffect">
                                  <p:stCondLst>
                                    <p:cond delay="0"/>
                                  </p:stCondLst>
                                  <p:childTnLst>
                                    <p:set>
                                      <p:cBhvr>
                                        <p:cTn id="30" dur="1" fill="hold">
                                          <p:stCondLst>
                                            <p:cond delay="0"/>
                                          </p:stCondLst>
                                        </p:cTn>
                                        <p:tgtEl>
                                          <p:spTgt spid="28683"/>
                                        </p:tgtEl>
                                        <p:attrNameLst>
                                          <p:attrName>style.visibility</p:attrName>
                                        </p:attrNameLst>
                                      </p:cBhvr>
                                      <p:to>
                                        <p:strVal val="visible"/>
                                      </p:to>
                                    </p:set>
                                    <p:animEffect transition="in" filter="dissolve">
                                      <p:cBhvr>
                                        <p:cTn id="31" dur="500"/>
                                        <p:tgtEl>
                                          <p:spTgt spid="28683"/>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28685"/>
                                        </p:tgtEl>
                                        <p:attrNameLst>
                                          <p:attrName>style.visibility</p:attrName>
                                        </p:attrNameLst>
                                      </p:cBhvr>
                                      <p:to>
                                        <p:strVal val="visible"/>
                                      </p:to>
                                    </p:set>
                                    <p:animEffect transition="in" filter="dissolve">
                                      <p:cBhvr>
                                        <p:cTn id="36" dur="500"/>
                                        <p:tgtEl>
                                          <p:spTgt spid="28685"/>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28686"/>
                                        </p:tgtEl>
                                        <p:attrNameLst>
                                          <p:attrName>style.visibility</p:attrName>
                                        </p:attrNameLst>
                                      </p:cBhvr>
                                      <p:to>
                                        <p:strVal val="visible"/>
                                      </p:to>
                                    </p:set>
                                    <p:animEffect transition="in" filter="dissolve">
                                      <p:cBhvr>
                                        <p:cTn id="39" dur="500"/>
                                        <p:tgtEl>
                                          <p:spTgt spid="28686"/>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28684"/>
                                        </p:tgtEl>
                                        <p:attrNameLst>
                                          <p:attrName>style.visibility</p:attrName>
                                        </p:attrNameLst>
                                      </p:cBhvr>
                                      <p:to>
                                        <p:strVal val="visible"/>
                                      </p:to>
                                    </p:set>
                                    <p:animEffect transition="in" filter="dissolve">
                                      <p:cBhvr>
                                        <p:cTn id="44" dur="500"/>
                                        <p:tgtEl>
                                          <p:spTgt spid="28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P spid="28676" grpId="0" animBg="1"/>
      <p:bldP spid="28677" grpId="0" animBg="1"/>
      <p:bldP spid="28677" grpId="1" animBg="1"/>
      <p:bldP spid="28678" grpId="0" animBg="1"/>
      <p:bldP spid="28678" grpId="1" animBg="1"/>
      <p:bldP spid="28683" grpId="0" animBg="1"/>
      <p:bldP spid="28684" grpId="0" animBg="1"/>
      <p:bldP spid="28685" grpId="0" animBg="1"/>
      <p:bldP spid="2868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a:t>知覚価値重視の価格設定</a:t>
            </a:r>
          </a:p>
        </p:txBody>
      </p:sp>
      <p:sp>
        <p:nvSpPr>
          <p:cNvPr id="34824" name="AutoShape 8"/>
          <p:cNvSpPr>
            <a:spLocks noChangeArrowheads="1"/>
          </p:cNvSpPr>
          <p:nvPr/>
        </p:nvSpPr>
        <p:spPr bwMode="auto">
          <a:xfrm>
            <a:off x="3035609" y="1988816"/>
            <a:ext cx="2218982" cy="2251238"/>
          </a:xfrm>
          <a:prstGeom prst="roundRect">
            <a:avLst>
              <a:gd name="adj" fmla="val 16667"/>
            </a:avLst>
          </a:prstGeom>
          <a:solidFill>
            <a:srgbClr val="0000FF"/>
          </a:solidFill>
          <a:ln w="38100">
            <a:solidFill>
              <a:schemeClr val="tx1"/>
            </a:solidFill>
            <a:round/>
            <a:headEnd/>
            <a:tailEnd/>
          </a:ln>
        </p:spPr>
        <p:txBody>
          <a:bodyPr wrap="none" anchor="ctr"/>
          <a:lstStyle/>
          <a:p>
            <a:pPr algn="ctr"/>
            <a:r>
              <a:rPr lang="ja-JP" altLang="en-US" sz="3600" dirty="0">
                <a:solidFill>
                  <a:schemeClr val="bg1"/>
                </a:solidFill>
              </a:rPr>
              <a:t>製品価値</a:t>
            </a:r>
          </a:p>
        </p:txBody>
      </p:sp>
      <p:sp>
        <p:nvSpPr>
          <p:cNvPr id="34825" name="AutoShape 9"/>
          <p:cNvSpPr>
            <a:spLocks noChangeArrowheads="1"/>
          </p:cNvSpPr>
          <p:nvPr/>
        </p:nvSpPr>
        <p:spPr bwMode="auto">
          <a:xfrm>
            <a:off x="7176135" y="1988820"/>
            <a:ext cx="2160270" cy="2160270"/>
          </a:xfrm>
          <a:prstGeom prst="roundRect">
            <a:avLst>
              <a:gd name="adj" fmla="val 16667"/>
            </a:avLst>
          </a:prstGeom>
          <a:solidFill>
            <a:srgbClr val="008000"/>
          </a:solidFill>
          <a:ln w="38100">
            <a:solidFill>
              <a:schemeClr val="tx1"/>
            </a:solidFill>
            <a:round/>
            <a:headEnd/>
            <a:tailEnd/>
          </a:ln>
        </p:spPr>
        <p:txBody>
          <a:bodyPr wrap="none" anchor="ctr"/>
          <a:lstStyle/>
          <a:p>
            <a:pPr algn="ctr"/>
            <a:r>
              <a:rPr lang="ja-JP" altLang="en-US" sz="4400" dirty="0">
                <a:solidFill>
                  <a:schemeClr val="bg1"/>
                </a:solidFill>
              </a:rPr>
              <a:t>価格</a:t>
            </a:r>
          </a:p>
        </p:txBody>
      </p:sp>
      <p:sp>
        <p:nvSpPr>
          <p:cNvPr id="34826" name="AutoShape 10"/>
          <p:cNvSpPr>
            <a:spLocks noChangeArrowheads="1"/>
          </p:cNvSpPr>
          <p:nvPr/>
        </p:nvSpPr>
        <p:spPr bwMode="auto">
          <a:xfrm>
            <a:off x="2566989" y="4581526"/>
            <a:ext cx="1081087" cy="936625"/>
          </a:xfrm>
          <a:prstGeom prst="roundRect">
            <a:avLst>
              <a:gd name="adj" fmla="val 16667"/>
            </a:avLst>
          </a:prstGeom>
          <a:noFill/>
          <a:ln w="38100">
            <a:solidFill>
              <a:schemeClr val="tx1"/>
            </a:solidFill>
            <a:round/>
            <a:headEnd/>
            <a:tailEnd/>
          </a:ln>
        </p:spPr>
        <p:txBody>
          <a:bodyPr wrap="none" anchor="ctr"/>
          <a:lstStyle/>
          <a:p>
            <a:pPr algn="ctr"/>
            <a:r>
              <a:rPr lang="ja-JP" altLang="en-US" sz="2800"/>
              <a:t>顧客</a:t>
            </a:r>
          </a:p>
        </p:txBody>
      </p:sp>
      <p:sp>
        <p:nvSpPr>
          <p:cNvPr id="34827" name="AutoShape 11"/>
          <p:cNvSpPr>
            <a:spLocks noChangeArrowheads="1"/>
          </p:cNvSpPr>
          <p:nvPr/>
        </p:nvSpPr>
        <p:spPr bwMode="auto">
          <a:xfrm>
            <a:off x="4151314" y="4581526"/>
            <a:ext cx="1081087" cy="936625"/>
          </a:xfrm>
          <a:prstGeom prst="roundRect">
            <a:avLst>
              <a:gd name="adj" fmla="val 16667"/>
            </a:avLst>
          </a:prstGeom>
          <a:noFill/>
          <a:ln w="38100">
            <a:solidFill>
              <a:schemeClr val="tx1"/>
            </a:solidFill>
            <a:round/>
            <a:headEnd/>
            <a:tailEnd/>
          </a:ln>
        </p:spPr>
        <p:txBody>
          <a:bodyPr wrap="none" anchor="ctr"/>
          <a:lstStyle/>
          <a:p>
            <a:pPr algn="ctr"/>
            <a:r>
              <a:rPr lang="ja-JP" altLang="en-US" sz="2800"/>
              <a:t>価値</a:t>
            </a:r>
          </a:p>
        </p:txBody>
      </p:sp>
      <p:sp>
        <p:nvSpPr>
          <p:cNvPr id="34828" name="AutoShape 12"/>
          <p:cNvSpPr>
            <a:spLocks noChangeArrowheads="1"/>
          </p:cNvSpPr>
          <p:nvPr/>
        </p:nvSpPr>
        <p:spPr bwMode="auto">
          <a:xfrm>
            <a:off x="5735639" y="4581526"/>
            <a:ext cx="1081087" cy="936625"/>
          </a:xfrm>
          <a:prstGeom prst="roundRect">
            <a:avLst>
              <a:gd name="adj" fmla="val 16667"/>
            </a:avLst>
          </a:prstGeom>
          <a:noFill/>
          <a:ln w="38100">
            <a:solidFill>
              <a:schemeClr val="tx1"/>
            </a:solidFill>
            <a:round/>
            <a:headEnd/>
            <a:tailEnd/>
          </a:ln>
        </p:spPr>
        <p:txBody>
          <a:bodyPr wrap="none" anchor="ctr"/>
          <a:lstStyle/>
          <a:p>
            <a:pPr algn="ctr"/>
            <a:r>
              <a:rPr lang="ja-JP" altLang="en-US" sz="2800"/>
              <a:t>価格</a:t>
            </a:r>
          </a:p>
        </p:txBody>
      </p:sp>
      <p:sp>
        <p:nvSpPr>
          <p:cNvPr id="34829" name="AutoShape 13"/>
          <p:cNvSpPr>
            <a:spLocks noChangeArrowheads="1"/>
          </p:cNvSpPr>
          <p:nvPr/>
        </p:nvSpPr>
        <p:spPr bwMode="auto">
          <a:xfrm>
            <a:off x="7318375" y="4581526"/>
            <a:ext cx="1081088" cy="936625"/>
          </a:xfrm>
          <a:prstGeom prst="roundRect">
            <a:avLst>
              <a:gd name="adj" fmla="val 16667"/>
            </a:avLst>
          </a:prstGeom>
          <a:noFill/>
          <a:ln w="38100">
            <a:solidFill>
              <a:schemeClr val="tx1"/>
            </a:solidFill>
            <a:round/>
            <a:headEnd/>
            <a:tailEnd/>
          </a:ln>
        </p:spPr>
        <p:txBody>
          <a:bodyPr wrap="none" anchor="ctr"/>
          <a:lstStyle/>
          <a:p>
            <a:pPr algn="ctr"/>
            <a:r>
              <a:rPr lang="ja-JP" altLang="en-US" sz="2800"/>
              <a:t>費用</a:t>
            </a:r>
          </a:p>
        </p:txBody>
      </p:sp>
      <p:sp>
        <p:nvSpPr>
          <p:cNvPr id="34830" name="AutoShape 14"/>
          <p:cNvSpPr>
            <a:spLocks noChangeArrowheads="1"/>
          </p:cNvSpPr>
          <p:nvPr/>
        </p:nvSpPr>
        <p:spPr bwMode="auto">
          <a:xfrm>
            <a:off x="8902700" y="4581526"/>
            <a:ext cx="1081088" cy="936625"/>
          </a:xfrm>
          <a:prstGeom prst="roundRect">
            <a:avLst>
              <a:gd name="adj" fmla="val 16667"/>
            </a:avLst>
          </a:prstGeom>
          <a:noFill/>
          <a:ln w="38100">
            <a:solidFill>
              <a:schemeClr val="tx1"/>
            </a:solidFill>
            <a:round/>
            <a:headEnd/>
            <a:tailEnd/>
          </a:ln>
        </p:spPr>
        <p:txBody>
          <a:bodyPr wrap="none" anchor="ctr"/>
          <a:lstStyle/>
          <a:p>
            <a:pPr algn="ctr"/>
            <a:r>
              <a:rPr lang="ja-JP" altLang="en-US" sz="2800"/>
              <a:t>製品</a:t>
            </a:r>
          </a:p>
        </p:txBody>
      </p:sp>
      <p:sp>
        <p:nvSpPr>
          <p:cNvPr id="34831" name="AutoShape 15"/>
          <p:cNvSpPr>
            <a:spLocks noChangeArrowheads="1"/>
          </p:cNvSpPr>
          <p:nvPr/>
        </p:nvSpPr>
        <p:spPr bwMode="auto">
          <a:xfrm>
            <a:off x="3719513" y="4797426"/>
            <a:ext cx="360362" cy="485775"/>
          </a:xfrm>
          <a:prstGeom prst="rightArrow">
            <a:avLst>
              <a:gd name="adj1" fmla="val 55556"/>
              <a:gd name="adj2" fmla="val 52866"/>
            </a:avLst>
          </a:prstGeom>
          <a:noFill/>
          <a:ln w="38100">
            <a:solidFill>
              <a:schemeClr val="tx1"/>
            </a:solidFill>
            <a:miter lim="800000"/>
            <a:headEnd/>
            <a:tailEnd/>
          </a:ln>
        </p:spPr>
        <p:txBody>
          <a:bodyPr wrap="none" anchor="ctr"/>
          <a:lstStyle/>
          <a:p>
            <a:endParaRPr lang="ja-JP" altLang="en-US"/>
          </a:p>
        </p:txBody>
      </p:sp>
      <p:sp>
        <p:nvSpPr>
          <p:cNvPr id="34832" name="AutoShape 16"/>
          <p:cNvSpPr>
            <a:spLocks noChangeArrowheads="1"/>
          </p:cNvSpPr>
          <p:nvPr/>
        </p:nvSpPr>
        <p:spPr bwMode="auto">
          <a:xfrm>
            <a:off x="5302251" y="4797426"/>
            <a:ext cx="360363" cy="485775"/>
          </a:xfrm>
          <a:prstGeom prst="rightArrow">
            <a:avLst>
              <a:gd name="adj1" fmla="val 55556"/>
              <a:gd name="adj2" fmla="val 52866"/>
            </a:avLst>
          </a:prstGeom>
          <a:noFill/>
          <a:ln w="38100">
            <a:solidFill>
              <a:schemeClr val="tx1"/>
            </a:solidFill>
            <a:miter lim="800000"/>
            <a:headEnd/>
            <a:tailEnd/>
          </a:ln>
        </p:spPr>
        <p:txBody>
          <a:bodyPr wrap="none" anchor="ctr"/>
          <a:lstStyle/>
          <a:p>
            <a:endParaRPr lang="ja-JP" altLang="en-US"/>
          </a:p>
        </p:txBody>
      </p:sp>
      <p:sp>
        <p:nvSpPr>
          <p:cNvPr id="34833" name="AutoShape 17"/>
          <p:cNvSpPr>
            <a:spLocks noChangeArrowheads="1"/>
          </p:cNvSpPr>
          <p:nvPr/>
        </p:nvSpPr>
        <p:spPr bwMode="auto">
          <a:xfrm>
            <a:off x="6886576" y="4797426"/>
            <a:ext cx="360363" cy="485775"/>
          </a:xfrm>
          <a:prstGeom prst="rightArrow">
            <a:avLst>
              <a:gd name="adj1" fmla="val 55556"/>
              <a:gd name="adj2" fmla="val 52866"/>
            </a:avLst>
          </a:prstGeom>
          <a:noFill/>
          <a:ln w="38100">
            <a:solidFill>
              <a:schemeClr val="tx1"/>
            </a:solidFill>
            <a:miter lim="800000"/>
            <a:headEnd/>
            <a:tailEnd/>
          </a:ln>
        </p:spPr>
        <p:txBody>
          <a:bodyPr wrap="none" anchor="ctr"/>
          <a:lstStyle/>
          <a:p>
            <a:endParaRPr lang="ja-JP" altLang="en-US"/>
          </a:p>
        </p:txBody>
      </p:sp>
      <p:sp>
        <p:nvSpPr>
          <p:cNvPr id="34835" name="AutoShape 19"/>
          <p:cNvSpPr>
            <a:spLocks noChangeArrowheads="1"/>
          </p:cNvSpPr>
          <p:nvPr/>
        </p:nvSpPr>
        <p:spPr bwMode="auto">
          <a:xfrm>
            <a:off x="8470901" y="4797426"/>
            <a:ext cx="360363" cy="485775"/>
          </a:xfrm>
          <a:prstGeom prst="rightArrow">
            <a:avLst>
              <a:gd name="adj1" fmla="val 55556"/>
              <a:gd name="adj2" fmla="val 52866"/>
            </a:avLst>
          </a:prstGeom>
          <a:noFill/>
          <a:ln w="38100">
            <a:solidFill>
              <a:schemeClr val="tx1"/>
            </a:solidFill>
            <a:miter lim="800000"/>
            <a:headEnd/>
            <a:tailEnd/>
          </a:ln>
        </p:spPr>
        <p:txBody>
          <a:bodyPr wrap="none" anchor="ctr"/>
          <a:lstStyle/>
          <a:p>
            <a:endParaRPr lang="ja-JP" altLang="en-US"/>
          </a:p>
        </p:txBody>
      </p:sp>
      <p:sp>
        <p:nvSpPr>
          <p:cNvPr id="14" name="正方形/長方形 13"/>
          <p:cNvSpPr/>
          <p:nvPr/>
        </p:nvSpPr>
        <p:spPr>
          <a:xfrm>
            <a:off x="5674178" y="3187202"/>
            <a:ext cx="1080135" cy="36004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5674178" y="2678022"/>
            <a:ext cx="1080135" cy="36004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24"/>
                                        </p:tgtEl>
                                        <p:attrNameLst>
                                          <p:attrName>style.visibility</p:attrName>
                                        </p:attrNameLst>
                                      </p:cBhvr>
                                      <p:to>
                                        <p:strVal val="visible"/>
                                      </p:to>
                                    </p:set>
                                    <p:animEffect transition="in" filter="dissolve">
                                      <p:cBhvr>
                                        <p:cTn id="7" dur="500"/>
                                        <p:tgtEl>
                                          <p:spTgt spid="348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825"/>
                                        </p:tgtEl>
                                        <p:attrNameLst>
                                          <p:attrName>style.visibility</p:attrName>
                                        </p:attrNameLst>
                                      </p:cBhvr>
                                      <p:to>
                                        <p:strVal val="visible"/>
                                      </p:to>
                                    </p:set>
                                    <p:animEffect transition="in" filter="dissolve">
                                      <p:cBhvr>
                                        <p:cTn id="12" dur="500"/>
                                        <p:tgtEl>
                                          <p:spTgt spid="3482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2"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dissolve">
                                      <p:cBhvr>
                                        <p:cTn id="17" dur="500"/>
                                        <p:tgtEl>
                                          <p:spTgt spid="15"/>
                                        </p:tgtEl>
                                      </p:cBhvr>
                                    </p:animEffect>
                                  </p:childTnLst>
                                </p:cTn>
                              </p:par>
                              <p:par>
                                <p:cTn id="18" presetID="9" presetClass="entr" presetSubtype="0" fill="hold" grpId="2" nodeType="with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dissolv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grpId="0" nodeType="clickEffect">
                                  <p:stCondLst>
                                    <p:cond delay="0"/>
                                  </p:stCondLst>
                                  <p:childTnLst>
                                    <p:animRot by="2700000">
                                      <p:cBhvr>
                                        <p:cTn id="24" dur="2000" fill="hold"/>
                                        <p:tgtEl>
                                          <p:spTgt spid="15"/>
                                        </p:tgtEl>
                                        <p:attrNameLst>
                                          <p:attrName>r</p:attrName>
                                        </p:attrNameLst>
                                      </p:cBhvr>
                                    </p:animRot>
                                  </p:childTnLst>
                                </p:cTn>
                              </p:par>
                              <p:par>
                                <p:cTn id="25" presetID="8" presetClass="emph" presetSubtype="0" fill="hold" grpId="0" nodeType="withEffect">
                                  <p:stCondLst>
                                    <p:cond delay="0"/>
                                  </p:stCondLst>
                                  <p:childTnLst>
                                    <p:animRot by="-2700000">
                                      <p:cBhvr>
                                        <p:cTn id="26" dur="2000" fill="hold"/>
                                        <p:tgtEl>
                                          <p:spTgt spid="14"/>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grpId="1" nodeType="clickEffect">
                                  <p:stCondLst>
                                    <p:cond delay="0"/>
                                  </p:stCondLst>
                                  <p:childTnLst>
                                    <p:animRot by="-5400000">
                                      <p:cBhvr>
                                        <p:cTn id="30" dur="2000" fill="hold"/>
                                        <p:tgtEl>
                                          <p:spTgt spid="15"/>
                                        </p:tgtEl>
                                        <p:attrNameLst>
                                          <p:attrName>r</p:attrName>
                                        </p:attrNameLst>
                                      </p:cBhvr>
                                    </p:animRot>
                                  </p:childTnLst>
                                </p:cTn>
                              </p:par>
                              <p:par>
                                <p:cTn id="31" presetID="8" presetClass="emph" presetSubtype="0" fill="hold" grpId="1" nodeType="withEffect">
                                  <p:stCondLst>
                                    <p:cond delay="0"/>
                                  </p:stCondLst>
                                  <p:childTnLst>
                                    <p:animRot by="5400000">
                                      <p:cBhvr>
                                        <p:cTn id="32" dur="2000" fill="hold"/>
                                        <p:tgtEl>
                                          <p:spTgt spid="14"/>
                                        </p:tgtEl>
                                        <p:attrNameLst>
                                          <p:attrName>r</p:attrName>
                                        </p:attrNameLst>
                                      </p:cBhvr>
                                    </p:animRo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4826"/>
                                        </p:tgtEl>
                                        <p:attrNameLst>
                                          <p:attrName>style.visibility</p:attrName>
                                        </p:attrNameLst>
                                      </p:cBhvr>
                                      <p:to>
                                        <p:strVal val="visible"/>
                                      </p:to>
                                    </p:set>
                                    <p:animEffect transition="in" filter="dissolve">
                                      <p:cBhvr>
                                        <p:cTn id="37" dur="500"/>
                                        <p:tgtEl>
                                          <p:spTgt spid="34826"/>
                                        </p:tgtEl>
                                      </p:cBhvr>
                                    </p:animEffect>
                                  </p:childTnLst>
                                </p:cTn>
                              </p:par>
                            </p:childTnLst>
                          </p:cTn>
                        </p:par>
                        <p:par>
                          <p:cTn id="38" fill="hold">
                            <p:stCondLst>
                              <p:cond delay="500"/>
                            </p:stCondLst>
                            <p:childTnLst>
                              <p:par>
                                <p:cTn id="39" presetID="9" presetClass="entr" presetSubtype="0" fill="hold" grpId="0" nodeType="afterEffect">
                                  <p:stCondLst>
                                    <p:cond delay="0"/>
                                  </p:stCondLst>
                                  <p:childTnLst>
                                    <p:set>
                                      <p:cBhvr>
                                        <p:cTn id="40" dur="1" fill="hold">
                                          <p:stCondLst>
                                            <p:cond delay="0"/>
                                          </p:stCondLst>
                                        </p:cTn>
                                        <p:tgtEl>
                                          <p:spTgt spid="34831"/>
                                        </p:tgtEl>
                                        <p:attrNameLst>
                                          <p:attrName>style.visibility</p:attrName>
                                        </p:attrNameLst>
                                      </p:cBhvr>
                                      <p:to>
                                        <p:strVal val="visible"/>
                                      </p:to>
                                    </p:set>
                                    <p:animEffect transition="in" filter="dissolve">
                                      <p:cBhvr>
                                        <p:cTn id="41" dur="500"/>
                                        <p:tgtEl>
                                          <p:spTgt spid="34831"/>
                                        </p:tgtEl>
                                      </p:cBhvr>
                                    </p:animEffect>
                                  </p:childTnLst>
                                </p:cTn>
                              </p:par>
                            </p:childTnLst>
                          </p:cTn>
                        </p:par>
                        <p:par>
                          <p:cTn id="42" fill="hold">
                            <p:stCondLst>
                              <p:cond delay="1000"/>
                            </p:stCondLst>
                            <p:childTnLst>
                              <p:par>
                                <p:cTn id="43" presetID="9" presetClass="entr" presetSubtype="0" fill="hold" grpId="0" nodeType="afterEffect">
                                  <p:stCondLst>
                                    <p:cond delay="0"/>
                                  </p:stCondLst>
                                  <p:childTnLst>
                                    <p:set>
                                      <p:cBhvr>
                                        <p:cTn id="44" dur="1" fill="hold">
                                          <p:stCondLst>
                                            <p:cond delay="0"/>
                                          </p:stCondLst>
                                        </p:cTn>
                                        <p:tgtEl>
                                          <p:spTgt spid="34827"/>
                                        </p:tgtEl>
                                        <p:attrNameLst>
                                          <p:attrName>style.visibility</p:attrName>
                                        </p:attrNameLst>
                                      </p:cBhvr>
                                      <p:to>
                                        <p:strVal val="visible"/>
                                      </p:to>
                                    </p:set>
                                    <p:animEffect transition="in" filter="dissolve">
                                      <p:cBhvr>
                                        <p:cTn id="45" dur="500"/>
                                        <p:tgtEl>
                                          <p:spTgt spid="34827"/>
                                        </p:tgtEl>
                                      </p:cBhvr>
                                    </p:animEffect>
                                  </p:childTnLst>
                                </p:cTn>
                              </p:par>
                            </p:childTnLst>
                          </p:cTn>
                        </p:par>
                        <p:par>
                          <p:cTn id="46" fill="hold">
                            <p:stCondLst>
                              <p:cond delay="1500"/>
                            </p:stCondLst>
                            <p:childTnLst>
                              <p:par>
                                <p:cTn id="47" presetID="9" presetClass="entr" presetSubtype="0" fill="hold" grpId="0" nodeType="afterEffect">
                                  <p:stCondLst>
                                    <p:cond delay="0"/>
                                  </p:stCondLst>
                                  <p:childTnLst>
                                    <p:set>
                                      <p:cBhvr>
                                        <p:cTn id="48" dur="1" fill="hold">
                                          <p:stCondLst>
                                            <p:cond delay="0"/>
                                          </p:stCondLst>
                                        </p:cTn>
                                        <p:tgtEl>
                                          <p:spTgt spid="34832"/>
                                        </p:tgtEl>
                                        <p:attrNameLst>
                                          <p:attrName>style.visibility</p:attrName>
                                        </p:attrNameLst>
                                      </p:cBhvr>
                                      <p:to>
                                        <p:strVal val="visible"/>
                                      </p:to>
                                    </p:set>
                                    <p:animEffect transition="in" filter="dissolve">
                                      <p:cBhvr>
                                        <p:cTn id="49" dur="500"/>
                                        <p:tgtEl>
                                          <p:spTgt spid="34832"/>
                                        </p:tgtEl>
                                      </p:cBhvr>
                                    </p:animEffect>
                                  </p:childTnLst>
                                </p:cTn>
                              </p:par>
                            </p:childTnLst>
                          </p:cTn>
                        </p:par>
                        <p:par>
                          <p:cTn id="50" fill="hold">
                            <p:stCondLst>
                              <p:cond delay="2000"/>
                            </p:stCondLst>
                            <p:childTnLst>
                              <p:par>
                                <p:cTn id="51" presetID="9" presetClass="entr" presetSubtype="0" fill="hold" grpId="0" nodeType="afterEffect">
                                  <p:stCondLst>
                                    <p:cond delay="0"/>
                                  </p:stCondLst>
                                  <p:childTnLst>
                                    <p:set>
                                      <p:cBhvr>
                                        <p:cTn id="52" dur="1" fill="hold">
                                          <p:stCondLst>
                                            <p:cond delay="0"/>
                                          </p:stCondLst>
                                        </p:cTn>
                                        <p:tgtEl>
                                          <p:spTgt spid="34828"/>
                                        </p:tgtEl>
                                        <p:attrNameLst>
                                          <p:attrName>style.visibility</p:attrName>
                                        </p:attrNameLst>
                                      </p:cBhvr>
                                      <p:to>
                                        <p:strVal val="visible"/>
                                      </p:to>
                                    </p:set>
                                    <p:animEffect transition="in" filter="dissolve">
                                      <p:cBhvr>
                                        <p:cTn id="53" dur="500"/>
                                        <p:tgtEl>
                                          <p:spTgt spid="34828"/>
                                        </p:tgtEl>
                                      </p:cBhvr>
                                    </p:animEffect>
                                  </p:childTnLst>
                                </p:cTn>
                              </p:par>
                            </p:childTnLst>
                          </p:cTn>
                        </p:par>
                        <p:par>
                          <p:cTn id="54" fill="hold">
                            <p:stCondLst>
                              <p:cond delay="2500"/>
                            </p:stCondLst>
                            <p:childTnLst>
                              <p:par>
                                <p:cTn id="55" presetID="9" presetClass="entr" presetSubtype="0" fill="hold" grpId="0" nodeType="afterEffect">
                                  <p:stCondLst>
                                    <p:cond delay="0"/>
                                  </p:stCondLst>
                                  <p:childTnLst>
                                    <p:set>
                                      <p:cBhvr>
                                        <p:cTn id="56" dur="1" fill="hold">
                                          <p:stCondLst>
                                            <p:cond delay="0"/>
                                          </p:stCondLst>
                                        </p:cTn>
                                        <p:tgtEl>
                                          <p:spTgt spid="34833"/>
                                        </p:tgtEl>
                                        <p:attrNameLst>
                                          <p:attrName>style.visibility</p:attrName>
                                        </p:attrNameLst>
                                      </p:cBhvr>
                                      <p:to>
                                        <p:strVal val="visible"/>
                                      </p:to>
                                    </p:set>
                                    <p:animEffect transition="in" filter="dissolve">
                                      <p:cBhvr>
                                        <p:cTn id="57" dur="500"/>
                                        <p:tgtEl>
                                          <p:spTgt spid="34833"/>
                                        </p:tgtEl>
                                      </p:cBhvr>
                                    </p:animEffect>
                                  </p:childTnLst>
                                </p:cTn>
                              </p:par>
                            </p:childTnLst>
                          </p:cTn>
                        </p:par>
                        <p:par>
                          <p:cTn id="58" fill="hold">
                            <p:stCondLst>
                              <p:cond delay="3000"/>
                            </p:stCondLst>
                            <p:childTnLst>
                              <p:par>
                                <p:cTn id="59" presetID="9" presetClass="entr" presetSubtype="0" fill="hold" grpId="0" nodeType="afterEffect">
                                  <p:stCondLst>
                                    <p:cond delay="0"/>
                                  </p:stCondLst>
                                  <p:childTnLst>
                                    <p:set>
                                      <p:cBhvr>
                                        <p:cTn id="60" dur="1" fill="hold">
                                          <p:stCondLst>
                                            <p:cond delay="0"/>
                                          </p:stCondLst>
                                        </p:cTn>
                                        <p:tgtEl>
                                          <p:spTgt spid="34829"/>
                                        </p:tgtEl>
                                        <p:attrNameLst>
                                          <p:attrName>style.visibility</p:attrName>
                                        </p:attrNameLst>
                                      </p:cBhvr>
                                      <p:to>
                                        <p:strVal val="visible"/>
                                      </p:to>
                                    </p:set>
                                    <p:animEffect transition="in" filter="dissolve">
                                      <p:cBhvr>
                                        <p:cTn id="61" dur="500"/>
                                        <p:tgtEl>
                                          <p:spTgt spid="34829"/>
                                        </p:tgtEl>
                                      </p:cBhvr>
                                    </p:animEffect>
                                  </p:childTnLst>
                                </p:cTn>
                              </p:par>
                            </p:childTnLst>
                          </p:cTn>
                        </p:par>
                        <p:par>
                          <p:cTn id="62" fill="hold">
                            <p:stCondLst>
                              <p:cond delay="3500"/>
                            </p:stCondLst>
                            <p:childTnLst>
                              <p:par>
                                <p:cTn id="63" presetID="9" presetClass="entr" presetSubtype="0" fill="hold" grpId="0" nodeType="afterEffect">
                                  <p:stCondLst>
                                    <p:cond delay="0"/>
                                  </p:stCondLst>
                                  <p:childTnLst>
                                    <p:set>
                                      <p:cBhvr>
                                        <p:cTn id="64" dur="1" fill="hold">
                                          <p:stCondLst>
                                            <p:cond delay="0"/>
                                          </p:stCondLst>
                                        </p:cTn>
                                        <p:tgtEl>
                                          <p:spTgt spid="34835"/>
                                        </p:tgtEl>
                                        <p:attrNameLst>
                                          <p:attrName>style.visibility</p:attrName>
                                        </p:attrNameLst>
                                      </p:cBhvr>
                                      <p:to>
                                        <p:strVal val="visible"/>
                                      </p:to>
                                    </p:set>
                                    <p:animEffect transition="in" filter="dissolve">
                                      <p:cBhvr>
                                        <p:cTn id="65" dur="500"/>
                                        <p:tgtEl>
                                          <p:spTgt spid="34835"/>
                                        </p:tgtEl>
                                      </p:cBhvr>
                                    </p:animEffect>
                                  </p:childTnLst>
                                </p:cTn>
                              </p:par>
                            </p:childTnLst>
                          </p:cTn>
                        </p:par>
                        <p:par>
                          <p:cTn id="66" fill="hold">
                            <p:stCondLst>
                              <p:cond delay="4000"/>
                            </p:stCondLst>
                            <p:childTnLst>
                              <p:par>
                                <p:cTn id="67" presetID="9" presetClass="entr" presetSubtype="0" fill="hold" grpId="0" nodeType="afterEffect">
                                  <p:stCondLst>
                                    <p:cond delay="0"/>
                                  </p:stCondLst>
                                  <p:childTnLst>
                                    <p:set>
                                      <p:cBhvr>
                                        <p:cTn id="68" dur="1" fill="hold">
                                          <p:stCondLst>
                                            <p:cond delay="0"/>
                                          </p:stCondLst>
                                        </p:cTn>
                                        <p:tgtEl>
                                          <p:spTgt spid="34830"/>
                                        </p:tgtEl>
                                        <p:attrNameLst>
                                          <p:attrName>style.visibility</p:attrName>
                                        </p:attrNameLst>
                                      </p:cBhvr>
                                      <p:to>
                                        <p:strVal val="visible"/>
                                      </p:to>
                                    </p:set>
                                    <p:animEffect transition="in" filter="dissolve">
                                      <p:cBhvr>
                                        <p:cTn id="69" dur="500"/>
                                        <p:tgtEl>
                                          <p:spTgt spid="34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4" grpId="0" animBg="1"/>
      <p:bldP spid="34825" grpId="0" animBg="1"/>
      <p:bldP spid="34826" grpId="0" animBg="1"/>
      <p:bldP spid="34827" grpId="0" animBg="1"/>
      <p:bldP spid="34828" grpId="0" animBg="1"/>
      <p:bldP spid="34829" grpId="0" animBg="1"/>
      <p:bldP spid="34830" grpId="0" animBg="1"/>
      <p:bldP spid="34831" grpId="0" animBg="1"/>
      <p:bldP spid="34832" grpId="0" animBg="1"/>
      <p:bldP spid="34833" grpId="0" animBg="1"/>
      <p:bldP spid="34835" grpId="0" animBg="1"/>
      <p:bldP spid="14" grpId="0" animBg="1"/>
      <p:bldP spid="14" grpId="1" animBg="1"/>
      <p:bldP spid="14" grpId="2" animBg="1"/>
      <p:bldP spid="15" grpId="0" animBg="1"/>
      <p:bldP spid="15" grpId="1" animBg="1"/>
      <p:bldP spid="15" grpId="2"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ja-JP" altLang="en-US"/>
              <a:t>競争重視の価格設定</a:t>
            </a:r>
          </a:p>
        </p:txBody>
      </p:sp>
      <p:sp>
        <p:nvSpPr>
          <p:cNvPr id="6" name="コンテンツ プレースホルダ 5"/>
          <p:cNvSpPr>
            <a:spLocks noGrp="1"/>
          </p:cNvSpPr>
          <p:nvPr>
            <p:ph idx="1"/>
          </p:nvPr>
        </p:nvSpPr>
        <p:spPr/>
        <p:txBody>
          <a:bodyPr/>
          <a:lstStyle/>
          <a:p>
            <a:r>
              <a:rPr lang="ja-JP" altLang="en-US" dirty="0"/>
              <a:t>市場価格重視法</a:t>
            </a:r>
            <a:endParaRPr lang="en-US" altLang="ja-JP" dirty="0"/>
          </a:p>
          <a:p>
            <a:pPr lvl="1"/>
            <a:r>
              <a:rPr lang="ja-JP" altLang="en-US" dirty="0"/>
              <a:t>市場価格重視の価格設定</a:t>
            </a:r>
          </a:p>
          <a:p>
            <a:pPr lvl="1"/>
            <a:r>
              <a:rPr lang="ja-JP" altLang="en-US" dirty="0"/>
              <a:t>業界の平均水準に価格を設定</a:t>
            </a:r>
          </a:p>
          <a:p>
            <a:pPr lvl="1"/>
            <a:r>
              <a:rPr lang="ja-JP" altLang="en-US" dirty="0"/>
              <a:t>競争企業の動向に注意を払う必要がある</a:t>
            </a:r>
            <a:endParaRPr lang="en-US" altLang="ja-JP" dirty="0"/>
          </a:p>
          <a:p>
            <a:r>
              <a:rPr lang="ja-JP" altLang="en-US" dirty="0"/>
              <a:t>入札価格法</a:t>
            </a:r>
            <a:endParaRPr lang="en-US" altLang="ja-JP" dirty="0"/>
          </a:p>
          <a:p>
            <a:pPr lvl="1"/>
            <a:r>
              <a:rPr lang="ja-JP" altLang="en-US" dirty="0"/>
              <a:t>請負業者を決定するために、入札業者に価格を提示させる方法</a:t>
            </a:r>
            <a:endParaRPr lang="en-US" altLang="ja-JP"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a:t>新製品価格設定戦略</a:t>
            </a:r>
          </a:p>
        </p:txBody>
      </p:sp>
      <p:sp>
        <p:nvSpPr>
          <p:cNvPr id="5" name="コンテンツ プレースホルダ 4"/>
          <p:cNvSpPr>
            <a:spLocks noGrp="1"/>
          </p:cNvSpPr>
          <p:nvPr>
            <p:ph idx="1"/>
          </p:nvPr>
        </p:nvSpPr>
        <p:spPr/>
        <p:txBody>
          <a:bodyPr/>
          <a:lstStyle/>
          <a:p>
            <a:r>
              <a:rPr lang="ja-JP" altLang="en-US" dirty="0"/>
              <a:t>上層吸収価格設定戦略</a:t>
            </a:r>
            <a:endParaRPr lang="en-US" altLang="ja-JP" dirty="0"/>
          </a:p>
          <a:p>
            <a:pPr lvl="1"/>
            <a:r>
              <a:rPr lang="ja-JP" altLang="en-US" dirty="0"/>
              <a:t>高い価格を設定し、だんだん値段を下げていく戦略</a:t>
            </a:r>
          </a:p>
          <a:p>
            <a:r>
              <a:rPr lang="ja-JP" altLang="en-US" dirty="0"/>
              <a:t>市場浸透価格設定戦略</a:t>
            </a:r>
          </a:p>
          <a:p>
            <a:pPr lvl="1"/>
            <a:r>
              <a:rPr kumimoji="1" lang="ja-JP" altLang="en-US" dirty="0"/>
              <a:t>安い価格で市場の導入し、早期に大きな市場を形成することをねらう戦略</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上層吸収価格</a:t>
            </a:r>
            <a:r>
              <a:rPr lang="ja-JP" altLang="en-US" dirty="0"/>
              <a:t>戦略</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a:t>メリット</a:t>
            </a:r>
            <a:endParaRPr kumimoji="1" lang="en-US" altLang="ja-JP" dirty="0"/>
          </a:p>
          <a:p>
            <a:pPr lvl="1">
              <a:buFont typeface="Wingdings" pitchFamily="2" charset="2"/>
              <a:buChar char="u"/>
            </a:pPr>
            <a:r>
              <a:rPr kumimoji="1" lang="ja-JP" altLang="en-US" dirty="0"/>
              <a:t>多額の開発費の早期回収に貢献</a:t>
            </a:r>
            <a:endParaRPr kumimoji="1" lang="en-US" altLang="ja-JP" dirty="0"/>
          </a:p>
          <a:p>
            <a:pPr lvl="1">
              <a:buFont typeface="Wingdings" pitchFamily="2" charset="2"/>
              <a:buChar char="u"/>
            </a:pPr>
            <a:r>
              <a:rPr lang="ja-JP" altLang="en-US" dirty="0"/>
              <a:t>導入期に必要な生産性・販売費をカバー</a:t>
            </a:r>
            <a:endParaRPr lang="en-US" altLang="ja-JP" dirty="0"/>
          </a:p>
          <a:p>
            <a:pPr lvl="1">
              <a:buFont typeface="Wingdings" pitchFamily="2" charset="2"/>
              <a:buChar char="u"/>
            </a:pPr>
            <a:r>
              <a:rPr kumimoji="1" lang="ja-JP" altLang="en-US" dirty="0"/>
              <a:t>価格弾力性の異なるセグメントにアプローチ</a:t>
            </a:r>
            <a:endParaRPr kumimoji="1" lang="en-US" altLang="ja-JP" dirty="0"/>
          </a:p>
          <a:p>
            <a:r>
              <a:rPr kumimoji="1" lang="ja-JP" altLang="en-US" dirty="0"/>
              <a:t>採用条件</a:t>
            </a:r>
            <a:endParaRPr kumimoji="1" lang="en-US" altLang="ja-JP" dirty="0"/>
          </a:p>
          <a:p>
            <a:pPr lvl="1">
              <a:buFont typeface="Wingdings" pitchFamily="2" charset="2"/>
              <a:buChar char="u"/>
            </a:pPr>
            <a:r>
              <a:rPr kumimoji="1" lang="ja-JP" altLang="en-US" dirty="0"/>
              <a:t>特許などにより参入障壁が高い</a:t>
            </a:r>
            <a:endParaRPr kumimoji="1" lang="en-US" altLang="ja-JP" dirty="0"/>
          </a:p>
          <a:p>
            <a:pPr lvl="1">
              <a:buFont typeface="Wingdings" pitchFamily="2" charset="2"/>
              <a:buChar char="u"/>
            </a:pPr>
            <a:r>
              <a:rPr lang="ja-JP" altLang="en-US" dirty="0"/>
              <a:t>高品質のイメージの創造</a:t>
            </a:r>
            <a:endParaRPr kumimoji="1" lang="ja-JP" altLang="en-US" dirty="0"/>
          </a:p>
        </p:txBody>
      </p:sp>
    </p:spTree>
    <p:extLst>
      <p:ext uri="{BB962C8B-B14F-4D97-AF65-F5344CB8AC3E}">
        <p14:creationId xmlns:p14="http://schemas.microsoft.com/office/powerpoint/2010/main" val="3011034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p:txBody>
          <a:bodyPr/>
          <a:lstStyle/>
          <a:p>
            <a:pPr eaLnBrk="1" hangingPunct="1"/>
            <a:r>
              <a:rPr lang="ja-JP" altLang="en-US"/>
              <a:t>価格とは</a:t>
            </a:r>
          </a:p>
        </p:txBody>
      </p:sp>
      <p:sp>
        <p:nvSpPr>
          <p:cNvPr id="7" name="コンテンツ プレースホルダ 6"/>
          <p:cNvSpPr>
            <a:spLocks noGrp="1"/>
          </p:cNvSpPr>
          <p:nvPr>
            <p:ph idx="1"/>
          </p:nvPr>
        </p:nvSpPr>
        <p:spPr/>
        <p:txBody>
          <a:bodyPr/>
          <a:lstStyle/>
          <a:p>
            <a:r>
              <a:rPr lang="ja-JP" altLang="en-US" dirty="0"/>
              <a:t>製品やサービスに対して課された金額</a:t>
            </a:r>
          </a:p>
          <a:p>
            <a:r>
              <a:rPr lang="ja-JP" altLang="en-US" dirty="0"/>
              <a:t>製品やサービスの所有や利用から得られる効用と交換に消費者が支払う価値の総称</a:t>
            </a:r>
          </a:p>
          <a:p>
            <a:r>
              <a:rPr lang="ja-JP" altLang="en-US" dirty="0"/>
              <a:t>マーケティングミックスにおいて価格のみが収益を生み出す</a:t>
            </a:r>
          </a:p>
          <a:p>
            <a:r>
              <a:rPr lang="ja-JP" altLang="en-US" dirty="0"/>
              <a:t>変更が容易で柔軟性に富む要素</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市場浸透価格設定の採用条件</a:t>
            </a:r>
          </a:p>
        </p:txBody>
      </p:sp>
      <p:sp>
        <p:nvSpPr>
          <p:cNvPr id="3" name="コンテンツ プレースホルダー 2"/>
          <p:cNvSpPr>
            <a:spLocks noGrp="1"/>
          </p:cNvSpPr>
          <p:nvPr>
            <p:ph idx="1"/>
          </p:nvPr>
        </p:nvSpPr>
        <p:spPr/>
        <p:txBody>
          <a:bodyPr/>
          <a:lstStyle/>
          <a:p>
            <a:r>
              <a:rPr lang="ja-JP" altLang="en-US" dirty="0"/>
              <a:t>需要の</a:t>
            </a:r>
            <a:r>
              <a:rPr kumimoji="1" lang="ja-JP" altLang="en-US" dirty="0"/>
              <a:t>価格弾力性が高いこと</a:t>
            </a:r>
            <a:endParaRPr kumimoji="1" lang="en-US" altLang="ja-JP" dirty="0"/>
          </a:p>
          <a:p>
            <a:r>
              <a:rPr lang="ja-JP" altLang="en-US" dirty="0"/>
              <a:t>大量生産によるコスト削減が予想される</a:t>
            </a:r>
            <a:endParaRPr lang="en-US" altLang="ja-JP" dirty="0"/>
          </a:p>
          <a:p>
            <a:r>
              <a:rPr kumimoji="1" lang="ja-JP" altLang="en-US" dirty="0"/>
              <a:t>消費者の支出項目に入っても不自然ではないこと</a:t>
            </a:r>
            <a:endParaRPr kumimoji="1" lang="en-US" altLang="ja-JP" dirty="0"/>
          </a:p>
          <a:p>
            <a:r>
              <a:rPr lang="ja-JP" altLang="en-US" dirty="0"/>
              <a:t>潜在的競争の脅威が大きい場合</a:t>
            </a:r>
            <a:endParaRPr kumimoji="1" lang="ja-JP" altLang="en-US" dirty="0"/>
          </a:p>
        </p:txBody>
      </p:sp>
    </p:spTree>
    <p:extLst>
      <p:ext uri="{BB962C8B-B14F-4D97-AF65-F5344CB8AC3E}">
        <p14:creationId xmlns:p14="http://schemas.microsoft.com/office/powerpoint/2010/main" val="2374801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ja-JP" altLang="en-US"/>
              <a:t>製品ミックス価格設定戦略</a:t>
            </a:r>
          </a:p>
        </p:txBody>
      </p:sp>
      <p:sp>
        <p:nvSpPr>
          <p:cNvPr id="8" name="コンテンツ プレースホルダ 7"/>
          <p:cNvSpPr>
            <a:spLocks noGrp="1"/>
          </p:cNvSpPr>
          <p:nvPr>
            <p:ph idx="1"/>
          </p:nvPr>
        </p:nvSpPr>
        <p:spPr/>
        <p:txBody>
          <a:bodyPr/>
          <a:lstStyle/>
          <a:p>
            <a:r>
              <a:rPr lang="ja-JP" altLang="en-US" dirty="0"/>
              <a:t>製品ラインの価格設定</a:t>
            </a:r>
          </a:p>
          <a:p>
            <a:r>
              <a:rPr lang="ja-JP" altLang="en-US" dirty="0"/>
              <a:t>オプション製品の価格設定</a:t>
            </a:r>
          </a:p>
          <a:p>
            <a:r>
              <a:rPr lang="ja-JP" altLang="en-US" dirty="0"/>
              <a:t>補完製品の価格設定</a:t>
            </a:r>
          </a:p>
          <a:p>
            <a:r>
              <a:rPr lang="ja-JP" altLang="en-US" dirty="0"/>
              <a:t>副産物をともなう価格設定</a:t>
            </a:r>
          </a:p>
          <a:p>
            <a:r>
              <a:rPr lang="ja-JP" altLang="en-US" dirty="0"/>
              <a:t>セット製品の価格設定</a:t>
            </a:r>
            <a:endParaRPr kumimoji="1" lang="ja-JP" alt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ja-JP" altLang="en-US" dirty="0"/>
              <a:t>割引価格設定戦略</a:t>
            </a:r>
          </a:p>
        </p:txBody>
      </p:sp>
      <p:sp>
        <p:nvSpPr>
          <p:cNvPr id="8" name="コンテンツ プレースホルダ 7"/>
          <p:cNvSpPr>
            <a:spLocks noGrp="1"/>
          </p:cNvSpPr>
          <p:nvPr>
            <p:ph idx="1"/>
          </p:nvPr>
        </p:nvSpPr>
        <p:spPr/>
        <p:txBody>
          <a:bodyPr/>
          <a:lstStyle/>
          <a:p>
            <a:r>
              <a:rPr lang="ja-JP" altLang="en-US" dirty="0"/>
              <a:t>現金割引</a:t>
            </a:r>
          </a:p>
          <a:p>
            <a:r>
              <a:rPr lang="ja-JP" altLang="en-US" dirty="0"/>
              <a:t>数量割引</a:t>
            </a:r>
          </a:p>
          <a:p>
            <a:r>
              <a:rPr lang="ja-JP" altLang="en-US" dirty="0"/>
              <a:t>業者割引（機能割引）</a:t>
            </a:r>
          </a:p>
          <a:p>
            <a:r>
              <a:rPr lang="ja-JP" altLang="en-US" dirty="0"/>
              <a:t>季節割引</a:t>
            </a:r>
          </a:p>
          <a:p>
            <a:r>
              <a:rPr lang="ja-JP" altLang="en-US" dirty="0"/>
              <a:t>アロウアンス</a:t>
            </a:r>
            <a:endParaRPr kumimoji="1" lang="ja-JP"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dirty="0"/>
              <a:t>価格戦略への影響要因</a:t>
            </a:r>
          </a:p>
        </p:txBody>
      </p:sp>
      <p:sp>
        <p:nvSpPr>
          <p:cNvPr id="7" name="コンテンツ プレースホルダ 6"/>
          <p:cNvSpPr>
            <a:spLocks noGrp="1"/>
          </p:cNvSpPr>
          <p:nvPr>
            <p:ph idx="1"/>
          </p:nvPr>
        </p:nvSpPr>
        <p:spPr/>
        <p:txBody>
          <a:bodyPr>
            <a:normAutofit fontScale="92500" lnSpcReduction="20000"/>
          </a:bodyPr>
          <a:lstStyle/>
          <a:p>
            <a:r>
              <a:rPr lang="ja-JP" altLang="en-US" dirty="0"/>
              <a:t>内部要因</a:t>
            </a:r>
          </a:p>
          <a:p>
            <a:pPr lvl="1"/>
            <a:r>
              <a:rPr lang="ja-JP" altLang="en-US" dirty="0"/>
              <a:t>価格目的</a:t>
            </a:r>
            <a:endParaRPr lang="en-US" altLang="ja-JP" dirty="0"/>
          </a:p>
          <a:p>
            <a:pPr lvl="1"/>
            <a:r>
              <a:rPr lang="ja-JP" altLang="en-US" dirty="0"/>
              <a:t>コスト</a:t>
            </a:r>
            <a:endParaRPr lang="en-US" altLang="ja-JP" dirty="0"/>
          </a:p>
          <a:p>
            <a:pPr lvl="1"/>
            <a:r>
              <a:rPr lang="ja-JP" altLang="en-US" dirty="0"/>
              <a:t>マーケティングミックス</a:t>
            </a:r>
            <a:endParaRPr lang="en-US" altLang="ja-JP" dirty="0"/>
          </a:p>
          <a:p>
            <a:pPr lvl="1"/>
            <a:r>
              <a:rPr lang="ja-JP" altLang="en-US" dirty="0"/>
              <a:t>企業資源</a:t>
            </a:r>
          </a:p>
          <a:p>
            <a:r>
              <a:rPr lang="ja-JP" altLang="en-US" dirty="0"/>
              <a:t>外部要因</a:t>
            </a:r>
          </a:p>
          <a:p>
            <a:pPr lvl="1"/>
            <a:r>
              <a:rPr lang="ja-JP" altLang="en-US" dirty="0"/>
              <a:t>市場</a:t>
            </a:r>
            <a:endParaRPr lang="en-US" altLang="ja-JP" dirty="0"/>
          </a:p>
          <a:p>
            <a:pPr lvl="1"/>
            <a:r>
              <a:rPr lang="ja-JP" altLang="en-US" dirty="0"/>
              <a:t>需要</a:t>
            </a:r>
            <a:endParaRPr lang="en-US" altLang="ja-JP" dirty="0"/>
          </a:p>
          <a:p>
            <a:pPr lvl="1"/>
            <a:r>
              <a:rPr lang="ja-JP" altLang="en-US" dirty="0"/>
              <a:t>その他の環境要因</a:t>
            </a:r>
          </a:p>
          <a:p>
            <a:endParaRPr kumimoji="1" lang="ja-JP"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a:t>価格戦略の区別</a:t>
            </a:r>
          </a:p>
        </p:txBody>
      </p:sp>
      <p:sp>
        <p:nvSpPr>
          <p:cNvPr id="6" name="コンテンツ プレースホルダ 5"/>
          <p:cNvSpPr>
            <a:spLocks noGrp="1"/>
          </p:cNvSpPr>
          <p:nvPr>
            <p:ph idx="1"/>
          </p:nvPr>
        </p:nvSpPr>
        <p:spPr/>
        <p:txBody>
          <a:bodyPr/>
          <a:lstStyle/>
          <a:p>
            <a:r>
              <a:rPr lang="ja-JP" altLang="en-US" dirty="0"/>
              <a:t>価格設定戦略</a:t>
            </a:r>
            <a:endParaRPr lang="en-US" altLang="ja-JP" dirty="0"/>
          </a:p>
          <a:p>
            <a:pPr lvl="1"/>
            <a:r>
              <a:rPr lang="ja-JP" altLang="en-US" dirty="0"/>
              <a:t>マーケティング全体の視点から基本価格ないしは価格水準を作ること</a:t>
            </a:r>
          </a:p>
          <a:p>
            <a:r>
              <a:rPr lang="ja-JP" altLang="en-US" dirty="0"/>
              <a:t>価格調整戦略</a:t>
            </a:r>
            <a:endParaRPr lang="en-US" altLang="ja-JP" dirty="0"/>
          </a:p>
          <a:p>
            <a:pPr lvl="1"/>
            <a:r>
              <a:rPr lang="ja-JP" altLang="en-US" dirty="0"/>
              <a:t>設定された基本価格を調整し、必要に応じて修正・変更していくこと</a:t>
            </a:r>
          </a:p>
          <a:p>
            <a:endParaRPr kumimoji="1" lang="ja-JP" alt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92313" y="274638"/>
            <a:ext cx="8229600" cy="1143000"/>
          </a:xfrm>
        </p:spPr>
        <p:txBody>
          <a:bodyPr/>
          <a:lstStyle/>
          <a:p>
            <a:pPr eaLnBrk="1" hangingPunct="1"/>
            <a:r>
              <a:rPr lang="ja-JP" altLang="en-US"/>
              <a:t>価格目的</a:t>
            </a:r>
          </a:p>
        </p:txBody>
      </p:sp>
      <p:sp>
        <p:nvSpPr>
          <p:cNvPr id="11267" name="AutoShape 3"/>
          <p:cNvSpPr>
            <a:spLocks noChangeArrowheads="1"/>
          </p:cNvSpPr>
          <p:nvPr/>
        </p:nvSpPr>
        <p:spPr bwMode="auto">
          <a:xfrm>
            <a:off x="2208213" y="1304620"/>
            <a:ext cx="3529012"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目標利益</a:t>
            </a:r>
          </a:p>
        </p:txBody>
      </p:sp>
      <p:sp>
        <p:nvSpPr>
          <p:cNvPr id="11271" name="AutoShape 7"/>
          <p:cNvSpPr>
            <a:spLocks noChangeArrowheads="1"/>
          </p:cNvSpPr>
          <p:nvPr/>
        </p:nvSpPr>
        <p:spPr bwMode="auto">
          <a:xfrm>
            <a:off x="2208213" y="2168220"/>
            <a:ext cx="3529012"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売上げの増大</a:t>
            </a:r>
          </a:p>
        </p:txBody>
      </p:sp>
      <p:sp>
        <p:nvSpPr>
          <p:cNvPr id="11272" name="AutoShape 8"/>
          <p:cNvSpPr>
            <a:spLocks noChangeArrowheads="1"/>
          </p:cNvSpPr>
          <p:nvPr/>
        </p:nvSpPr>
        <p:spPr bwMode="auto">
          <a:xfrm>
            <a:off x="2208213" y="3031820"/>
            <a:ext cx="3529012"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市場占有率の増大</a:t>
            </a:r>
          </a:p>
        </p:txBody>
      </p:sp>
      <p:sp>
        <p:nvSpPr>
          <p:cNvPr id="11273" name="AutoShape 9"/>
          <p:cNvSpPr>
            <a:spLocks noChangeArrowheads="1"/>
          </p:cNvSpPr>
          <p:nvPr/>
        </p:nvSpPr>
        <p:spPr bwMode="auto">
          <a:xfrm>
            <a:off x="2208213" y="3895420"/>
            <a:ext cx="3529012"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価格とマージンの安定化</a:t>
            </a:r>
          </a:p>
        </p:txBody>
      </p:sp>
      <p:sp>
        <p:nvSpPr>
          <p:cNvPr id="11274" name="AutoShape 10"/>
          <p:cNvSpPr>
            <a:spLocks noChangeArrowheads="1"/>
          </p:cNvSpPr>
          <p:nvPr/>
        </p:nvSpPr>
        <p:spPr bwMode="auto">
          <a:xfrm>
            <a:off x="6167438" y="1304620"/>
            <a:ext cx="3529012"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競争企業に対抗</a:t>
            </a:r>
          </a:p>
        </p:txBody>
      </p:sp>
      <p:sp>
        <p:nvSpPr>
          <p:cNvPr id="11275" name="AutoShape 11"/>
          <p:cNvSpPr>
            <a:spLocks noChangeArrowheads="1"/>
          </p:cNvSpPr>
          <p:nvPr/>
        </p:nvSpPr>
        <p:spPr bwMode="auto">
          <a:xfrm>
            <a:off x="6238876" y="2168220"/>
            <a:ext cx="3529013"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イメージアップ</a:t>
            </a:r>
          </a:p>
        </p:txBody>
      </p:sp>
      <p:sp>
        <p:nvSpPr>
          <p:cNvPr id="11276" name="AutoShape 12"/>
          <p:cNvSpPr>
            <a:spLocks noChangeArrowheads="1"/>
          </p:cNvSpPr>
          <p:nvPr/>
        </p:nvSpPr>
        <p:spPr bwMode="auto">
          <a:xfrm>
            <a:off x="6238876" y="3031820"/>
            <a:ext cx="3529013"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環境保全</a:t>
            </a:r>
          </a:p>
        </p:txBody>
      </p:sp>
      <p:sp>
        <p:nvSpPr>
          <p:cNvPr id="11277" name="AutoShape 13"/>
          <p:cNvSpPr>
            <a:spLocks noChangeArrowheads="1"/>
          </p:cNvSpPr>
          <p:nvPr/>
        </p:nvSpPr>
        <p:spPr bwMode="auto">
          <a:xfrm>
            <a:off x="6238876" y="3897007"/>
            <a:ext cx="3529013"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社会的責任の遂行</a:t>
            </a:r>
          </a:p>
        </p:txBody>
      </p:sp>
      <p:sp>
        <p:nvSpPr>
          <p:cNvPr id="11278" name="AutoShape 14"/>
          <p:cNvSpPr>
            <a:spLocks noChangeArrowheads="1"/>
          </p:cNvSpPr>
          <p:nvPr/>
        </p:nvSpPr>
        <p:spPr bwMode="auto">
          <a:xfrm>
            <a:off x="2135505" y="5480678"/>
            <a:ext cx="7632700" cy="720725"/>
          </a:xfrm>
          <a:prstGeom prst="roundRect">
            <a:avLst>
              <a:gd name="adj" fmla="val 16667"/>
            </a:avLst>
          </a:prstGeom>
          <a:noFill/>
          <a:ln w="9525">
            <a:solidFill>
              <a:schemeClr val="tx1"/>
            </a:solidFill>
            <a:round/>
            <a:headEnd/>
            <a:tailEnd/>
          </a:ln>
        </p:spPr>
        <p:txBody>
          <a:bodyPr wrap="none" anchor="ctr"/>
          <a:lstStyle/>
          <a:p>
            <a:pPr algn="ctr"/>
            <a:r>
              <a:rPr lang="ja-JP" altLang="en-US" sz="2400"/>
              <a:t>長期的利益の最大化</a:t>
            </a:r>
          </a:p>
        </p:txBody>
      </p:sp>
      <p:sp>
        <p:nvSpPr>
          <p:cNvPr id="12" name="下矢印 11"/>
          <p:cNvSpPr/>
          <p:nvPr/>
        </p:nvSpPr>
        <p:spPr>
          <a:xfrm>
            <a:off x="4835840" y="4689164"/>
            <a:ext cx="2340299" cy="720089"/>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dissolve">
                                      <p:cBhvr>
                                        <p:cTn id="7" dur="500"/>
                                        <p:tgtEl>
                                          <p:spTgt spid="1126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dissolve">
                                      <p:cBhvr>
                                        <p:cTn id="12" dur="500"/>
                                        <p:tgtEl>
                                          <p:spTgt spid="1127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272"/>
                                        </p:tgtEl>
                                        <p:attrNameLst>
                                          <p:attrName>style.visibility</p:attrName>
                                        </p:attrNameLst>
                                      </p:cBhvr>
                                      <p:to>
                                        <p:strVal val="visible"/>
                                      </p:to>
                                    </p:set>
                                    <p:animEffect transition="in" filter="dissolve">
                                      <p:cBhvr>
                                        <p:cTn id="17" dur="500"/>
                                        <p:tgtEl>
                                          <p:spTgt spid="1127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73"/>
                                        </p:tgtEl>
                                        <p:attrNameLst>
                                          <p:attrName>style.visibility</p:attrName>
                                        </p:attrNameLst>
                                      </p:cBhvr>
                                      <p:to>
                                        <p:strVal val="visible"/>
                                      </p:to>
                                    </p:set>
                                    <p:animEffect transition="in" filter="dissolve">
                                      <p:cBhvr>
                                        <p:cTn id="22" dur="500"/>
                                        <p:tgtEl>
                                          <p:spTgt spid="1127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274"/>
                                        </p:tgtEl>
                                        <p:attrNameLst>
                                          <p:attrName>style.visibility</p:attrName>
                                        </p:attrNameLst>
                                      </p:cBhvr>
                                      <p:to>
                                        <p:strVal val="visible"/>
                                      </p:to>
                                    </p:set>
                                    <p:animEffect transition="in" filter="dissolve">
                                      <p:cBhvr>
                                        <p:cTn id="27" dur="500"/>
                                        <p:tgtEl>
                                          <p:spTgt spid="11274"/>
                                        </p:tgtEl>
                                      </p:cBhvr>
                                    </p:animEffect>
                                  </p:childTnLst>
                                </p:cTn>
                              </p:par>
                            </p:childTnLst>
                          </p:cTn>
                        </p:par>
                        <p:par>
                          <p:cTn id="28" fill="hold">
                            <p:stCondLst>
                              <p:cond delay="500"/>
                            </p:stCondLst>
                            <p:childTnLst>
                              <p:par>
                                <p:cTn id="29" presetID="9" presetClass="entr" presetSubtype="0" fill="hold" grpId="0" nodeType="afterEffect">
                                  <p:stCondLst>
                                    <p:cond delay="0"/>
                                  </p:stCondLst>
                                  <p:childTnLst>
                                    <p:set>
                                      <p:cBhvr>
                                        <p:cTn id="30" dur="1" fill="hold">
                                          <p:stCondLst>
                                            <p:cond delay="0"/>
                                          </p:stCondLst>
                                        </p:cTn>
                                        <p:tgtEl>
                                          <p:spTgt spid="11275"/>
                                        </p:tgtEl>
                                        <p:attrNameLst>
                                          <p:attrName>style.visibility</p:attrName>
                                        </p:attrNameLst>
                                      </p:cBhvr>
                                      <p:to>
                                        <p:strVal val="visible"/>
                                      </p:to>
                                    </p:set>
                                    <p:animEffect transition="in" filter="dissolve">
                                      <p:cBhvr>
                                        <p:cTn id="31" dur="500"/>
                                        <p:tgtEl>
                                          <p:spTgt spid="11275"/>
                                        </p:tgtEl>
                                      </p:cBhvr>
                                    </p:animEffect>
                                  </p:childTnLst>
                                </p:cTn>
                              </p:par>
                            </p:childTnLst>
                          </p:cTn>
                        </p:par>
                        <p:par>
                          <p:cTn id="32" fill="hold">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1276"/>
                                        </p:tgtEl>
                                        <p:attrNameLst>
                                          <p:attrName>style.visibility</p:attrName>
                                        </p:attrNameLst>
                                      </p:cBhvr>
                                      <p:to>
                                        <p:strVal val="visible"/>
                                      </p:to>
                                    </p:set>
                                    <p:animEffect transition="in" filter="dissolve">
                                      <p:cBhvr>
                                        <p:cTn id="35" dur="500"/>
                                        <p:tgtEl>
                                          <p:spTgt spid="11276"/>
                                        </p:tgtEl>
                                      </p:cBhvr>
                                    </p:animEffect>
                                  </p:childTnLst>
                                </p:cTn>
                              </p:par>
                            </p:childTnLst>
                          </p:cTn>
                        </p:par>
                        <p:par>
                          <p:cTn id="36" fill="hold">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1277"/>
                                        </p:tgtEl>
                                        <p:attrNameLst>
                                          <p:attrName>style.visibility</p:attrName>
                                        </p:attrNameLst>
                                      </p:cBhvr>
                                      <p:to>
                                        <p:strVal val="visible"/>
                                      </p:to>
                                    </p:set>
                                    <p:animEffect transition="in" filter="dissolve">
                                      <p:cBhvr>
                                        <p:cTn id="39" dur="500"/>
                                        <p:tgtEl>
                                          <p:spTgt spid="11277"/>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dissolve">
                                      <p:cBhvr>
                                        <p:cTn id="44" dur="500"/>
                                        <p:tgtEl>
                                          <p:spTgt spid="12"/>
                                        </p:tgtEl>
                                      </p:cBhvr>
                                    </p:animEffect>
                                  </p:childTnLst>
                                </p:cTn>
                              </p:par>
                            </p:childTnLst>
                          </p:cTn>
                        </p:par>
                        <p:par>
                          <p:cTn id="45" fill="hold">
                            <p:stCondLst>
                              <p:cond delay="500"/>
                            </p:stCondLst>
                            <p:childTnLst>
                              <p:par>
                                <p:cTn id="46" presetID="9" presetClass="entr" presetSubtype="0" fill="hold" grpId="0" nodeType="afterEffect">
                                  <p:stCondLst>
                                    <p:cond delay="0"/>
                                  </p:stCondLst>
                                  <p:childTnLst>
                                    <p:set>
                                      <p:cBhvr>
                                        <p:cTn id="47" dur="1" fill="hold">
                                          <p:stCondLst>
                                            <p:cond delay="0"/>
                                          </p:stCondLst>
                                        </p:cTn>
                                        <p:tgtEl>
                                          <p:spTgt spid="11278"/>
                                        </p:tgtEl>
                                        <p:attrNameLst>
                                          <p:attrName>style.visibility</p:attrName>
                                        </p:attrNameLst>
                                      </p:cBhvr>
                                      <p:to>
                                        <p:strVal val="visible"/>
                                      </p:to>
                                    </p:set>
                                    <p:animEffect transition="in" filter="dissolve">
                                      <p:cBhvr>
                                        <p:cTn id="48" dur="500"/>
                                        <p:tgtEl>
                                          <p:spTgt spid="11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p:bldP spid="11271" grpId="0" animBg="1"/>
      <p:bldP spid="11272" grpId="0" animBg="1"/>
      <p:bldP spid="11273" grpId="0" animBg="1"/>
      <p:bldP spid="11274" grpId="0" animBg="1"/>
      <p:bldP spid="11275" grpId="0" animBg="1"/>
      <p:bldP spid="11276" grpId="0" animBg="1"/>
      <p:bldP spid="11277" grpId="0" animBg="1"/>
      <p:bldP spid="11278"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dirty="0"/>
              <a:t>コスト</a:t>
            </a:r>
          </a:p>
        </p:txBody>
      </p:sp>
      <p:sp>
        <p:nvSpPr>
          <p:cNvPr id="15363" name="Line 3"/>
          <p:cNvSpPr>
            <a:spLocks noChangeShapeType="1"/>
          </p:cNvSpPr>
          <p:nvPr/>
        </p:nvSpPr>
        <p:spPr bwMode="auto">
          <a:xfrm flipV="1">
            <a:off x="2566989" y="4797425"/>
            <a:ext cx="7058025" cy="0"/>
          </a:xfrm>
          <a:prstGeom prst="line">
            <a:avLst/>
          </a:prstGeom>
          <a:noFill/>
          <a:ln w="38100">
            <a:solidFill>
              <a:srgbClr val="008000"/>
            </a:solidFill>
            <a:round/>
            <a:headEnd/>
            <a:tailEnd/>
          </a:ln>
        </p:spPr>
        <p:txBody>
          <a:bodyPr/>
          <a:lstStyle/>
          <a:p>
            <a:endParaRPr lang="ja-JP" altLang="en-US"/>
          </a:p>
        </p:txBody>
      </p:sp>
      <p:sp>
        <p:nvSpPr>
          <p:cNvPr id="15364" name="Line 4"/>
          <p:cNvSpPr>
            <a:spLocks noChangeShapeType="1"/>
          </p:cNvSpPr>
          <p:nvPr/>
        </p:nvSpPr>
        <p:spPr bwMode="auto">
          <a:xfrm flipV="1">
            <a:off x="2566988" y="4365625"/>
            <a:ext cx="6985000" cy="1512888"/>
          </a:xfrm>
          <a:prstGeom prst="line">
            <a:avLst/>
          </a:prstGeom>
          <a:noFill/>
          <a:ln w="38100">
            <a:solidFill>
              <a:srgbClr val="0000FF"/>
            </a:solidFill>
            <a:round/>
            <a:headEnd/>
            <a:tailEnd/>
          </a:ln>
        </p:spPr>
        <p:txBody>
          <a:bodyPr/>
          <a:lstStyle/>
          <a:p>
            <a:endParaRPr lang="ja-JP" altLang="en-US"/>
          </a:p>
        </p:txBody>
      </p:sp>
      <p:sp>
        <p:nvSpPr>
          <p:cNvPr id="15368" name="Text Box 8"/>
          <p:cNvSpPr txBox="1">
            <a:spLocks noChangeArrowheads="1"/>
          </p:cNvSpPr>
          <p:nvPr/>
        </p:nvSpPr>
        <p:spPr bwMode="auto">
          <a:xfrm>
            <a:off x="8524875" y="4946651"/>
            <a:ext cx="869950" cy="366713"/>
          </a:xfrm>
          <a:prstGeom prst="rect">
            <a:avLst/>
          </a:prstGeom>
          <a:noFill/>
          <a:ln w="9525">
            <a:noFill/>
            <a:miter lim="800000"/>
            <a:headEnd/>
            <a:tailEnd/>
          </a:ln>
        </p:spPr>
        <p:txBody>
          <a:bodyPr wrap="none">
            <a:spAutoFit/>
          </a:bodyPr>
          <a:lstStyle/>
          <a:p>
            <a:r>
              <a:rPr lang="ja-JP" altLang="en-US"/>
              <a:t>固定費</a:t>
            </a:r>
          </a:p>
        </p:txBody>
      </p:sp>
      <p:sp>
        <p:nvSpPr>
          <p:cNvPr id="15369" name="Text Box 9"/>
          <p:cNvSpPr txBox="1">
            <a:spLocks noChangeArrowheads="1"/>
          </p:cNvSpPr>
          <p:nvPr/>
        </p:nvSpPr>
        <p:spPr bwMode="auto">
          <a:xfrm>
            <a:off x="8740776" y="3651251"/>
            <a:ext cx="949325" cy="366713"/>
          </a:xfrm>
          <a:prstGeom prst="rect">
            <a:avLst/>
          </a:prstGeom>
          <a:noFill/>
          <a:ln w="9525">
            <a:noFill/>
            <a:miter lim="800000"/>
            <a:headEnd/>
            <a:tailEnd/>
          </a:ln>
        </p:spPr>
        <p:txBody>
          <a:bodyPr wrap="none">
            <a:spAutoFit/>
          </a:bodyPr>
          <a:lstStyle/>
          <a:p>
            <a:r>
              <a:rPr lang="ja-JP" altLang="en-US"/>
              <a:t>総コスト</a:t>
            </a:r>
          </a:p>
        </p:txBody>
      </p:sp>
      <p:grpSp>
        <p:nvGrpSpPr>
          <p:cNvPr id="2" name="Group 12"/>
          <p:cNvGrpSpPr>
            <a:grpSpLocks/>
          </p:cNvGrpSpPr>
          <p:nvPr/>
        </p:nvGrpSpPr>
        <p:grpSpPr bwMode="auto">
          <a:xfrm>
            <a:off x="2001839" y="2133601"/>
            <a:ext cx="7910512" cy="4187825"/>
            <a:chOff x="301" y="1344"/>
            <a:chExt cx="4983" cy="2638"/>
          </a:xfrm>
        </p:grpSpPr>
        <p:grpSp>
          <p:nvGrpSpPr>
            <p:cNvPr id="8203" name="Group 13"/>
            <p:cNvGrpSpPr>
              <a:grpSpLocks/>
            </p:cNvGrpSpPr>
            <p:nvPr/>
          </p:nvGrpSpPr>
          <p:grpSpPr bwMode="auto">
            <a:xfrm>
              <a:off x="657" y="1344"/>
              <a:ext cx="4627" cy="2358"/>
              <a:chOff x="657" y="1344"/>
              <a:chExt cx="4627" cy="2358"/>
            </a:xfrm>
          </p:grpSpPr>
          <p:sp>
            <p:nvSpPr>
              <p:cNvPr id="8206" name="Line 14"/>
              <p:cNvSpPr>
                <a:spLocks noChangeShapeType="1"/>
              </p:cNvSpPr>
              <p:nvPr/>
            </p:nvSpPr>
            <p:spPr bwMode="auto">
              <a:xfrm>
                <a:off x="657" y="1344"/>
                <a:ext cx="0" cy="2358"/>
              </a:xfrm>
              <a:prstGeom prst="line">
                <a:avLst/>
              </a:prstGeom>
              <a:noFill/>
              <a:ln w="25400">
                <a:solidFill>
                  <a:srgbClr val="008000"/>
                </a:solidFill>
                <a:round/>
                <a:headEnd/>
                <a:tailEnd/>
              </a:ln>
            </p:spPr>
            <p:txBody>
              <a:bodyPr/>
              <a:lstStyle/>
              <a:p>
                <a:endParaRPr lang="ja-JP" altLang="en-US"/>
              </a:p>
            </p:txBody>
          </p:sp>
          <p:sp>
            <p:nvSpPr>
              <p:cNvPr id="8207" name="Line 15"/>
              <p:cNvSpPr>
                <a:spLocks noChangeShapeType="1"/>
              </p:cNvSpPr>
              <p:nvPr/>
            </p:nvSpPr>
            <p:spPr bwMode="auto">
              <a:xfrm>
                <a:off x="657" y="3702"/>
                <a:ext cx="4627" cy="0"/>
              </a:xfrm>
              <a:prstGeom prst="line">
                <a:avLst/>
              </a:prstGeom>
              <a:noFill/>
              <a:ln w="25400">
                <a:solidFill>
                  <a:srgbClr val="008000"/>
                </a:solidFill>
                <a:round/>
                <a:headEnd/>
                <a:tailEnd/>
              </a:ln>
            </p:spPr>
            <p:txBody>
              <a:bodyPr/>
              <a:lstStyle/>
              <a:p>
                <a:endParaRPr lang="ja-JP" altLang="en-US"/>
              </a:p>
            </p:txBody>
          </p:sp>
        </p:grpSp>
        <p:sp>
          <p:nvSpPr>
            <p:cNvPr id="8204" name="Text Box 16"/>
            <p:cNvSpPr txBox="1">
              <a:spLocks noChangeArrowheads="1"/>
            </p:cNvSpPr>
            <p:nvPr/>
          </p:nvSpPr>
          <p:spPr bwMode="auto">
            <a:xfrm>
              <a:off x="2595" y="3751"/>
              <a:ext cx="548" cy="231"/>
            </a:xfrm>
            <a:prstGeom prst="rect">
              <a:avLst/>
            </a:prstGeom>
            <a:noFill/>
            <a:ln w="9525">
              <a:noFill/>
              <a:miter lim="800000"/>
              <a:headEnd/>
              <a:tailEnd/>
            </a:ln>
          </p:spPr>
          <p:txBody>
            <a:bodyPr wrap="none">
              <a:spAutoFit/>
            </a:bodyPr>
            <a:lstStyle/>
            <a:p>
              <a:r>
                <a:rPr lang="ja-JP" altLang="en-US"/>
                <a:t>販売量</a:t>
              </a:r>
            </a:p>
          </p:txBody>
        </p:sp>
        <p:sp>
          <p:nvSpPr>
            <p:cNvPr id="8205" name="Text Box 17"/>
            <p:cNvSpPr txBox="1">
              <a:spLocks noChangeArrowheads="1"/>
            </p:cNvSpPr>
            <p:nvPr/>
          </p:nvSpPr>
          <p:spPr bwMode="auto">
            <a:xfrm>
              <a:off x="301" y="1995"/>
              <a:ext cx="291" cy="349"/>
            </a:xfrm>
            <a:prstGeom prst="rect">
              <a:avLst/>
            </a:prstGeom>
            <a:noFill/>
            <a:ln w="9525">
              <a:noFill/>
              <a:miter lim="800000"/>
              <a:headEnd/>
              <a:tailEnd/>
            </a:ln>
          </p:spPr>
          <p:txBody>
            <a:bodyPr vert="eaVert" wrap="none">
              <a:spAutoFit/>
            </a:bodyPr>
            <a:lstStyle/>
            <a:p>
              <a:r>
                <a:rPr lang="ja-JP" altLang="en-US"/>
                <a:t>金額</a:t>
              </a:r>
            </a:p>
          </p:txBody>
        </p:sp>
      </p:grpSp>
      <p:sp>
        <p:nvSpPr>
          <p:cNvPr id="15378" name="Text Box 18"/>
          <p:cNvSpPr txBox="1">
            <a:spLocks noChangeArrowheads="1"/>
          </p:cNvSpPr>
          <p:nvPr/>
        </p:nvSpPr>
        <p:spPr bwMode="auto">
          <a:xfrm>
            <a:off x="5951538" y="5229226"/>
            <a:ext cx="869950" cy="366713"/>
          </a:xfrm>
          <a:prstGeom prst="rect">
            <a:avLst/>
          </a:prstGeom>
          <a:noFill/>
          <a:ln w="9525">
            <a:noFill/>
            <a:miter lim="800000"/>
            <a:headEnd/>
            <a:tailEnd/>
          </a:ln>
        </p:spPr>
        <p:txBody>
          <a:bodyPr wrap="none">
            <a:spAutoFit/>
          </a:bodyPr>
          <a:lstStyle/>
          <a:p>
            <a:r>
              <a:rPr lang="ja-JP" altLang="en-US"/>
              <a:t>変動費</a:t>
            </a:r>
          </a:p>
        </p:txBody>
      </p:sp>
      <p:sp>
        <p:nvSpPr>
          <p:cNvPr id="15379" name="AutoShape 19"/>
          <p:cNvSpPr>
            <a:spLocks noChangeArrowheads="1"/>
          </p:cNvSpPr>
          <p:nvPr/>
        </p:nvSpPr>
        <p:spPr bwMode="auto">
          <a:xfrm>
            <a:off x="2782888" y="2349501"/>
            <a:ext cx="6265862" cy="1008063"/>
          </a:xfrm>
          <a:prstGeom prst="roundRect">
            <a:avLst>
              <a:gd name="adj" fmla="val 16667"/>
            </a:avLst>
          </a:prstGeom>
          <a:noFill/>
          <a:ln w="9525">
            <a:solidFill>
              <a:schemeClr val="tx1"/>
            </a:solidFill>
            <a:round/>
            <a:headEnd/>
            <a:tailEnd/>
          </a:ln>
        </p:spPr>
        <p:txBody>
          <a:bodyPr wrap="none" anchor="ctr"/>
          <a:lstStyle/>
          <a:p>
            <a:pPr algn="ctr"/>
            <a:r>
              <a:rPr lang="ja-JP" altLang="en-US" sz="2400"/>
              <a:t>費用は価格設定の下限を定める。</a:t>
            </a:r>
          </a:p>
        </p:txBody>
      </p:sp>
      <p:sp>
        <p:nvSpPr>
          <p:cNvPr id="15380" name="Line 20"/>
          <p:cNvSpPr>
            <a:spLocks noChangeShapeType="1"/>
          </p:cNvSpPr>
          <p:nvPr/>
        </p:nvSpPr>
        <p:spPr bwMode="auto">
          <a:xfrm flipV="1">
            <a:off x="2566988" y="3284539"/>
            <a:ext cx="6985000" cy="1512887"/>
          </a:xfrm>
          <a:prstGeom prst="line">
            <a:avLst/>
          </a:prstGeom>
          <a:noFill/>
          <a:ln w="38100">
            <a:solidFill>
              <a:srgbClr val="FF0000"/>
            </a:solidFill>
            <a:round/>
            <a:headEnd/>
            <a:tailEnd/>
          </a:ln>
        </p:spPr>
        <p:txBody>
          <a:bodyPr/>
          <a:lstStyle/>
          <a:p>
            <a:endParaRPr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gtEl>
                                        <p:attrNameLst>
                                          <p:attrName>style.visibility</p:attrName>
                                        </p:attrNameLst>
                                      </p:cBhvr>
                                      <p:to>
                                        <p:strVal val="visible"/>
                                      </p:to>
                                    </p:set>
                                    <p:animEffect transition="in" filter="dissolve">
                                      <p:cBhvr>
                                        <p:cTn id="12" dur="500"/>
                                        <p:tgtEl>
                                          <p:spTgt spid="15363"/>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5368"/>
                                        </p:tgtEl>
                                        <p:attrNameLst>
                                          <p:attrName>style.visibility</p:attrName>
                                        </p:attrNameLst>
                                      </p:cBhvr>
                                      <p:to>
                                        <p:strVal val="visible"/>
                                      </p:to>
                                    </p:set>
                                    <p:animEffect transition="in" filter="dissolve">
                                      <p:cBhvr>
                                        <p:cTn id="16" dur="500"/>
                                        <p:tgtEl>
                                          <p:spTgt spid="15368"/>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5364"/>
                                        </p:tgtEl>
                                        <p:attrNameLst>
                                          <p:attrName>style.visibility</p:attrName>
                                        </p:attrNameLst>
                                      </p:cBhvr>
                                      <p:to>
                                        <p:strVal val="visible"/>
                                      </p:to>
                                    </p:set>
                                    <p:animEffect transition="in" filter="dissolve">
                                      <p:cBhvr>
                                        <p:cTn id="21" dur="500"/>
                                        <p:tgtEl>
                                          <p:spTgt spid="15364"/>
                                        </p:tgtEl>
                                      </p:cBhvr>
                                    </p:animEffect>
                                  </p:childTnLst>
                                </p:cTn>
                              </p:par>
                            </p:childTnLst>
                          </p:cTn>
                        </p:par>
                        <p:par>
                          <p:cTn id="22" fill="hold">
                            <p:stCondLst>
                              <p:cond delay="500"/>
                            </p:stCondLst>
                            <p:childTnLst>
                              <p:par>
                                <p:cTn id="23" presetID="9" presetClass="entr" presetSubtype="0" fill="hold" grpId="0" nodeType="afterEffect">
                                  <p:stCondLst>
                                    <p:cond delay="0"/>
                                  </p:stCondLst>
                                  <p:childTnLst>
                                    <p:set>
                                      <p:cBhvr>
                                        <p:cTn id="24" dur="1" fill="hold">
                                          <p:stCondLst>
                                            <p:cond delay="0"/>
                                          </p:stCondLst>
                                        </p:cTn>
                                        <p:tgtEl>
                                          <p:spTgt spid="15378"/>
                                        </p:tgtEl>
                                        <p:attrNameLst>
                                          <p:attrName>style.visibility</p:attrName>
                                        </p:attrNameLst>
                                      </p:cBhvr>
                                      <p:to>
                                        <p:strVal val="visible"/>
                                      </p:to>
                                    </p:set>
                                    <p:animEffect transition="in" filter="dissolve">
                                      <p:cBhvr>
                                        <p:cTn id="25" dur="500"/>
                                        <p:tgtEl>
                                          <p:spTgt spid="15378"/>
                                        </p:tgtEl>
                                      </p:cBhvr>
                                    </p:animEffect>
                                  </p:childTnLst>
                                </p:cTn>
                              </p:par>
                            </p:childTnLst>
                          </p:cTn>
                        </p:par>
                      </p:childTnLst>
                    </p:cTn>
                  </p:par>
                  <p:par>
                    <p:cTn id="26" fill="hold">
                      <p:stCondLst>
                        <p:cond delay="indefinite"/>
                      </p:stCondLst>
                      <p:childTnLst>
                        <p:par>
                          <p:cTn id="27" fill="hold">
                            <p:stCondLst>
                              <p:cond delay="0"/>
                            </p:stCondLst>
                            <p:childTnLst>
                              <p:par>
                                <p:cTn id="28" presetID="64" presetClass="path" presetSubtype="0" accel="50000" decel="50000" fill="hold" grpId="1" nodeType="clickEffect">
                                  <p:stCondLst>
                                    <p:cond delay="0"/>
                                  </p:stCondLst>
                                  <p:childTnLst>
                                    <p:animMotion origin="layout" path="M 1.38889E-6 -4.68208E-6 L 1.38889E-6 -0.15468 " pathEditMode="relative" rAng="0" ptsTypes="AA">
                                      <p:cBhvr>
                                        <p:cTn id="29" dur="2000" fill="hold"/>
                                        <p:tgtEl>
                                          <p:spTgt spid="15364"/>
                                        </p:tgtEl>
                                        <p:attrNameLst>
                                          <p:attrName>ppt_x</p:attrName>
                                          <p:attrName>ppt_y</p:attrName>
                                        </p:attrNameLst>
                                      </p:cBhvr>
                                      <p:rCtr x="0" y="-77"/>
                                    </p:animMotion>
                                  </p:childTnLst>
                                </p:cTn>
                              </p:par>
                              <p:par>
                                <p:cTn id="30" presetID="9" presetClass="exit" presetSubtype="0" fill="hold" grpId="1" nodeType="withEffect">
                                  <p:stCondLst>
                                    <p:cond delay="0"/>
                                  </p:stCondLst>
                                  <p:childTnLst>
                                    <p:animEffect transition="out" filter="dissolve">
                                      <p:cBhvr>
                                        <p:cTn id="31" dur="500"/>
                                        <p:tgtEl>
                                          <p:spTgt spid="15378"/>
                                        </p:tgtEl>
                                      </p:cBhvr>
                                    </p:animEffect>
                                    <p:set>
                                      <p:cBhvr>
                                        <p:cTn id="32" dur="1" fill="hold">
                                          <p:stCondLst>
                                            <p:cond delay="499"/>
                                          </p:stCondLst>
                                        </p:cTn>
                                        <p:tgtEl>
                                          <p:spTgt spid="15378"/>
                                        </p:tgtEl>
                                        <p:attrNameLst>
                                          <p:attrName>style.visibility</p:attrName>
                                        </p:attrNameLst>
                                      </p:cBhvr>
                                      <p:to>
                                        <p:strVal val="hidden"/>
                                      </p:to>
                                    </p:set>
                                  </p:childTnLst>
                                </p:cTn>
                              </p:par>
                            </p:childTnLst>
                          </p:cTn>
                        </p:par>
                        <p:par>
                          <p:cTn id="33" fill="hold">
                            <p:stCondLst>
                              <p:cond delay="2000"/>
                            </p:stCondLst>
                            <p:childTnLst>
                              <p:par>
                                <p:cTn id="34" presetID="9" presetClass="exit" presetSubtype="0" fill="hold" grpId="1" nodeType="afterEffect">
                                  <p:stCondLst>
                                    <p:cond delay="0"/>
                                  </p:stCondLst>
                                  <p:childTnLst>
                                    <p:animEffect transition="out" filter="dissolve">
                                      <p:cBhvr>
                                        <p:cTn id="35" dur="500"/>
                                        <p:tgtEl>
                                          <p:spTgt spid="15363"/>
                                        </p:tgtEl>
                                      </p:cBhvr>
                                    </p:animEffect>
                                    <p:set>
                                      <p:cBhvr>
                                        <p:cTn id="36" dur="1" fill="hold">
                                          <p:stCondLst>
                                            <p:cond delay="499"/>
                                          </p:stCondLst>
                                        </p:cTn>
                                        <p:tgtEl>
                                          <p:spTgt spid="15363"/>
                                        </p:tgtEl>
                                        <p:attrNameLst>
                                          <p:attrName>style.visibility</p:attrName>
                                        </p:attrNameLst>
                                      </p:cBhvr>
                                      <p:to>
                                        <p:strVal val="hidden"/>
                                      </p:to>
                                    </p:set>
                                  </p:childTnLst>
                                </p:cTn>
                              </p:par>
                              <p:par>
                                <p:cTn id="37" presetID="9" presetClass="exit" presetSubtype="0" fill="hold" grpId="1" nodeType="withEffect">
                                  <p:stCondLst>
                                    <p:cond delay="0"/>
                                  </p:stCondLst>
                                  <p:childTnLst>
                                    <p:animEffect transition="out" filter="dissolve">
                                      <p:cBhvr>
                                        <p:cTn id="38" dur="500"/>
                                        <p:tgtEl>
                                          <p:spTgt spid="15368"/>
                                        </p:tgtEl>
                                      </p:cBhvr>
                                    </p:animEffect>
                                    <p:set>
                                      <p:cBhvr>
                                        <p:cTn id="39" dur="1" fill="hold">
                                          <p:stCondLst>
                                            <p:cond delay="499"/>
                                          </p:stCondLst>
                                        </p:cTn>
                                        <p:tgtEl>
                                          <p:spTgt spid="15368"/>
                                        </p:tgtEl>
                                        <p:attrNameLst>
                                          <p:attrName>style.visibility</p:attrName>
                                        </p:attrNameLst>
                                      </p:cBhvr>
                                      <p:to>
                                        <p:strVal val="hidden"/>
                                      </p:to>
                                    </p:set>
                                  </p:childTnLst>
                                </p:cTn>
                              </p:par>
                              <p:par>
                                <p:cTn id="40" presetID="9" presetClass="exit" presetSubtype="0" fill="hold" grpId="2" nodeType="withEffect">
                                  <p:stCondLst>
                                    <p:cond delay="0"/>
                                  </p:stCondLst>
                                  <p:childTnLst>
                                    <p:animEffect transition="out" filter="dissolve">
                                      <p:cBhvr>
                                        <p:cTn id="41" dur="500"/>
                                        <p:tgtEl>
                                          <p:spTgt spid="15364"/>
                                        </p:tgtEl>
                                      </p:cBhvr>
                                    </p:animEffect>
                                    <p:set>
                                      <p:cBhvr>
                                        <p:cTn id="42" dur="1" fill="hold">
                                          <p:stCondLst>
                                            <p:cond delay="499"/>
                                          </p:stCondLst>
                                        </p:cTn>
                                        <p:tgtEl>
                                          <p:spTgt spid="15364"/>
                                        </p:tgtEl>
                                        <p:attrNameLst>
                                          <p:attrName>style.visibility</p:attrName>
                                        </p:attrNameLst>
                                      </p:cBhvr>
                                      <p:to>
                                        <p:strVal val="hidden"/>
                                      </p:to>
                                    </p:set>
                                  </p:childTnLst>
                                </p:cTn>
                              </p:par>
                              <p:par>
                                <p:cTn id="43" presetID="9" presetClass="entr" presetSubtype="0" fill="hold" grpId="0" nodeType="withEffect">
                                  <p:stCondLst>
                                    <p:cond delay="0"/>
                                  </p:stCondLst>
                                  <p:childTnLst>
                                    <p:set>
                                      <p:cBhvr>
                                        <p:cTn id="44" dur="1" fill="hold">
                                          <p:stCondLst>
                                            <p:cond delay="0"/>
                                          </p:stCondLst>
                                        </p:cTn>
                                        <p:tgtEl>
                                          <p:spTgt spid="15380"/>
                                        </p:tgtEl>
                                        <p:attrNameLst>
                                          <p:attrName>style.visibility</p:attrName>
                                        </p:attrNameLst>
                                      </p:cBhvr>
                                      <p:to>
                                        <p:strVal val="visible"/>
                                      </p:to>
                                    </p:set>
                                    <p:animEffect transition="in" filter="dissolve">
                                      <p:cBhvr>
                                        <p:cTn id="45" dur="500"/>
                                        <p:tgtEl>
                                          <p:spTgt spid="15380"/>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5369"/>
                                        </p:tgtEl>
                                        <p:attrNameLst>
                                          <p:attrName>style.visibility</p:attrName>
                                        </p:attrNameLst>
                                      </p:cBhvr>
                                      <p:to>
                                        <p:strVal val="visible"/>
                                      </p:to>
                                    </p:set>
                                    <p:animEffect transition="in" filter="dissolve">
                                      <p:cBhvr>
                                        <p:cTn id="48" dur="500"/>
                                        <p:tgtEl>
                                          <p:spTgt spid="15369"/>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5379"/>
                                        </p:tgtEl>
                                        <p:attrNameLst>
                                          <p:attrName>style.visibility</p:attrName>
                                        </p:attrNameLst>
                                      </p:cBhvr>
                                      <p:to>
                                        <p:strVal val="visible"/>
                                      </p:to>
                                    </p:set>
                                    <p:animEffect transition="in" filter="dissolve">
                                      <p:cBhvr>
                                        <p:cTn id="53" dur="500"/>
                                        <p:tgtEl>
                                          <p:spTgt spid="15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P spid="15363" grpId="1" animBg="1"/>
      <p:bldP spid="15364" grpId="0" animBg="1"/>
      <p:bldP spid="15364" grpId="1" animBg="1"/>
      <p:bldP spid="15364" grpId="2" animBg="1"/>
      <p:bldP spid="15368" grpId="0"/>
      <p:bldP spid="15368" grpId="1"/>
      <p:bldP spid="15369" grpId="0"/>
      <p:bldP spid="15378" grpId="0"/>
      <p:bldP spid="15378" grpId="1"/>
      <p:bldP spid="15379" grpId="0" animBg="1"/>
      <p:bldP spid="153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dirty="0"/>
              <a:t>マーケティング・ミックス</a:t>
            </a:r>
          </a:p>
        </p:txBody>
      </p:sp>
      <p:sp>
        <p:nvSpPr>
          <p:cNvPr id="7" name="コンテンツ プレースホルダ 6"/>
          <p:cNvSpPr>
            <a:spLocks noGrp="1"/>
          </p:cNvSpPr>
          <p:nvPr>
            <p:ph idx="1"/>
          </p:nvPr>
        </p:nvSpPr>
        <p:spPr/>
        <p:txBody>
          <a:bodyPr/>
          <a:lstStyle/>
          <a:p>
            <a:r>
              <a:rPr lang="ja-JP" altLang="en-US" dirty="0"/>
              <a:t>価格は他のマーケティング・ミックスの１要素</a:t>
            </a:r>
          </a:p>
          <a:p>
            <a:r>
              <a:rPr lang="ja-JP" altLang="en-US" dirty="0"/>
              <a:t>マーケティング戦略を強化する役割を担う</a:t>
            </a:r>
          </a:p>
          <a:p>
            <a:r>
              <a:rPr lang="ja-JP" altLang="en-US" dirty="0"/>
              <a:t>他の要因の戦略とマーケティング目標に沿って統合</a:t>
            </a:r>
          </a:p>
          <a:p>
            <a:r>
              <a:rPr lang="ja-JP" altLang="en-US" dirty="0"/>
              <a:t>全体的なマーケティング・ミックスを考慮</a:t>
            </a:r>
          </a:p>
          <a:p>
            <a:endParaRPr kumimoji="1" lang="ja-JP" alt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ja-JP" altLang="en-US"/>
              <a:t>その他の企業資源</a:t>
            </a:r>
          </a:p>
        </p:txBody>
      </p:sp>
      <p:sp>
        <p:nvSpPr>
          <p:cNvPr id="7" name="コンテンツ プレースホルダ 6"/>
          <p:cNvSpPr>
            <a:spLocks noGrp="1"/>
          </p:cNvSpPr>
          <p:nvPr>
            <p:ph idx="1"/>
          </p:nvPr>
        </p:nvSpPr>
        <p:spPr/>
        <p:txBody>
          <a:bodyPr/>
          <a:lstStyle/>
          <a:p>
            <a:r>
              <a:rPr lang="ja-JP" altLang="en-US" dirty="0"/>
              <a:t>高品質製品の製造を可能とする「ヒト」</a:t>
            </a:r>
          </a:p>
          <a:p>
            <a:r>
              <a:rPr lang="ja-JP" altLang="en-US" dirty="0"/>
              <a:t>工場、物流施設、営業所などの「モノ」</a:t>
            </a:r>
          </a:p>
          <a:p>
            <a:r>
              <a:rPr lang="ja-JP" altLang="en-US" dirty="0"/>
              <a:t>環境変化へ対応するための「カネ」</a:t>
            </a:r>
          </a:p>
          <a:p>
            <a:r>
              <a:rPr lang="ja-JP" altLang="en-US" dirty="0"/>
              <a:t>原材料の確保、特許、イメージなどの「情報」</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ja-JP" altLang="en-US"/>
              <a:t>市場</a:t>
            </a:r>
          </a:p>
        </p:txBody>
      </p:sp>
      <p:sp>
        <p:nvSpPr>
          <p:cNvPr id="9" name="コンテンツ プレースホルダ 8"/>
          <p:cNvSpPr>
            <a:spLocks noGrp="1"/>
          </p:cNvSpPr>
          <p:nvPr>
            <p:ph idx="1"/>
          </p:nvPr>
        </p:nvSpPr>
        <p:spPr/>
        <p:txBody>
          <a:bodyPr/>
          <a:lstStyle/>
          <a:p>
            <a:r>
              <a:rPr lang="ja-JP" altLang="en-US" dirty="0"/>
              <a:t>市場と需要が価格の上限を決定</a:t>
            </a:r>
          </a:p>
          <a:p>
            <a:r>
              <a:rPr lang="ja-JP" altLang="en-US" dirty="0"/>
              <a:t>競争企業の数と製品差別化の程度による特徴付け</a:t>
            </a:r>
          </a:p>
          <a:p>
            <a:pPr lvl="1"/>
            <a:r>
              <a:rPr lang="ja-JP" altLang="en-US" dirty="0"/>
              <a:t>純粋競争</a:t>
            </a:r>
            <a:endParaRPr lang="en-US" altLang="ja-JP" dirty="0"/>
          </a:p>
          <a:p>
            <a:pPr lvl="1"/>
            <a:r>
              <a:rPr lang="ja-JP" altLang="en-US" dirty="0"/>
              <a:t>独占的競争</a:t>
            </a:r>
            <a:endParaRPr lang="en-US" altLang="ja-JP" dirty="0"/>
          </a:p>
          <a:p>
            <a:pPr lvl="1"/>
            <a:r>
              <a:rPr lang="ja-JP" altLang="en-US" dirty="0"/>
              <a:t>寡占的競争</a:t>
            </a:r>
            <a:endParaRPr lang="en-US" altLang="ja-JP" dirty="0"/>
          </a:p>
          <a:p>
            <a:pPr lvl="1"/>
            <a:r>
              <a:rPr lang="ja-JP" altLang="en-US" dirty="0"/>
              <a:t>独占</a:t>
            </a:r>
          </a:p>
          <a:p>
            <a:r>
              <a:rPr lang="ja-JP" altLang="en-US" dirty="0"/>
              <a:t>競合製品の情報、競争企業の数、潜在的な競争など</a:t>
            </a:r>
          </a:p>
        </p:txBody>
      </p:sp>
    </p:spTree>
  </p:cSld>
  <p:clrMapOvr>
    <a:masterClrMapping/>
  </p:clrMapOvr>
  <p:transition/>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734</TotalTime>
  <Words>1774</Words>
  <Application>Microsoft Office PowerPoint</Application>
  <PresentationFormat>ワイド画面</PresentationFormat>
  <Paragraphs>198</Paragraphs>
  <Slides>22</Slides>
  <Notes>19</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22</vt:i4>
      </vt:variant>
    </vt:vector>
  </HeadingPairs>
  <TitlesOfParts>
    <vt:vector size="30" baseType="lpstr">
      <vt:lpstr>HG丸ｺﾞｼｯｸM-PRO</vt:lpstr>
      <vt:lpstr>ＭＳ ゴシック</vt:lpstr>
      <vt:lpstr>Arial</vt:lpstr>
      <vt:lpstr>Calibri</vt:lpstr>
      <vt:lpstr>Times New Roman</vt:lpstr>
      <vt:lpstr>Wingdings</vt:lpstr>
      <vt:lpstr>最上資料館</vt:lpstr>
      <vt:lpstr>数式</vt:lpstr>
      <vt:lpstr>価格の戦略</vt:lpstr>
      <vt:lpstr>価格とは</vt:lpstr>
      <vt:lpstr>価格戦略への影響要因</vt:lpstr>
      <vt:lpstr>価格戦略の区別</vt:lpstr>
      <vt:lpstr>価格目的</vt:lpstr>
      <vt:lpstr>コスト</vt:lpstr>
      <vt:lpstr>マーケティング・ミックス</vt:lpstr>
      <vt:lpstr>その他の企業資源</vt:lpstr>
      <vt:lpstr>市場</vt:lpstr>
      <vt:lpstr>需要</vt:lpstr>
      <vt:lpstr>需要曲線</vt:lpstr>
      <vt:lpstr>需要の価格弾力性</vt:lpstr>
      <vt:lpstr>弾力的な需要と非弾力的な需要</vt:lpstr>
      <vt:lpstr>法的規制</vt:lpstr>
      <vt:lpstr>費用重視型の価格設定</vt:lpstr>
      <vt:lpstr>知覚価値重視の価格設定</vt:lpstr>
      <vt:lpstr>競争重視の価格設定</vt:lpstr>
      <vt:lpstr>新製品価格設定戦略</vt:lpstr>
      <vt:lpstr>上層吸収価格戦略</vt:lpstr>
      <vt:lpstr>市場浸透価格設定の採用条件</vt:lpstr>
      <vt:lpstr>製品ミックス価格設定戦略</vt:lpstr>
      <vt:lpstr>割引価格設定戦略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価格の戦略</dc:title>
  <dc:creator>最上　健児</dc:creator>
  <cp:lastModifiedBy>ゆっくり市場調査論</cp:lastModifiedBy>
  <cp:revision>32</cp:revision>
  <dcterms:created xsi:type="dcterms:W3CDTF">2005-06-02T14:50:34Z</dcterms:created>
  <dcterms:modified xsi:type="dcterms:W3CDTF">2022-01-07T12:43:09Z</dcterms:modified>
</cp:coreProperties>
</file>