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9" r:id="rId4"/>
    <p:sldId id="260" r:id="rId5"/>
    <p:sldId id="261" r:id="rId6"/>
    <p:sldId id="262" r:id="rId7"/>
    <p:sldId id="263" r:id="rId8"/>
    <p:sldId id="267" r:id="rId9"/>
    <p:sldId id="268" r:id="rId10"/>
    <p:sldId id="281" r:id="rId11"/>
    <p:sldId id="269" r:id="rId12"/>
    <p:sldId id="270" r:id="rId13"/>
    <p:sldId id="272" r:id="rId14"/>
    <p:sldId id="271" r:id="rId15"/>
    <p:sldId id="273" r:id="rId16"/>
    <p:sldId id="274" r:id="rId17"/>
    <p:sldId id="275" r:id="rId18"/>
    <p:sldId id="277" r:id="rId19"/>
    <p:sldId id="278" r:id="rId20"/>
    <p:sldId id="279" r:id="rId21"/>
    <p:sldId id="280"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FC92A4-D845-47FB-AE62-EB821C1E49DB}" v="2" dt="2021-10-15T12:02:58.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1521" autoAdjust="0"/>
  </p:normalViewPr>
  <p:slideViewPr>
    <p:cSldViewPr>
      <p:cViewPr varScale="1">
        <p:scale>
          <a:sx n="58" d="100"/>
          <a:sy n="58" d="100"/>
        </p:scale>
        <p:origin x="1914" y="5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E6FC92A4-D845-47FB-AE62-EB821C1E49DB}"/>
    <pc:docChg chg="custSel modSld modMainMaster modNotesMaster">
      <pc:chgData name="ゆっくり市場調査論" userId="03e094fd-291a-4030-9f28-a3cc6b5984cc" providerId="ADAL" clId="{E6FC92A4-D845-47FB-AE62-EB821C1E49DB}" dt="2021-10-15T12:02:58.802" v="6"/>
      <pc:docMkLst>
        <pc:docMk/>
      </pc:docMkLst>
      <pc:sldChg chg="modSp">
        <pc:chgData name="ゆっくり市場調査論" userId="03e094fd-291a-4030-9f28-a3cc6b5984cc" providerId="ADAL" clId="{E6FC92A4-D845-47FB-AE62-EB821C1E49DB}" dt="2021-10-15T12:02:55.121" v="0"/>
        <pc:sldMkLst>
          <pc:docMk/>
          <pc:sldMk cId="0" sldId="256"/>
        </pc:sldMkLst>
        <pc:spChg chg="mod">
          <ac:chgData name="ゆっくり市場調査論" userId="03e094fd-291a-4030-9f28-a3cc6b5984cc" providerId="ADAL" clId="{E6FC92A4-D845-47FB-AE62-EB821C1E49DB}" dt="2021-10-15T12:02:55.121" v="0"/>
          <ac:spMkLst>
            <pc:docMk/>
            <pc:sldMk cId="0" sldId="256"/>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56"/>
            <ac:spMk id="3" creationId="{00000000-0000-0000-0000-000000000000}"/>
          </ac:spMkLst>
        </pc:spChg>
      </pc:sldChg>
      <pc:sldChg chg="modSp mod modNotes">
        <pc:chgData name="ゆっくり市場調査論" userId="03e094fd-291a-4030-9f28-a3cc6b5984cc" providerId="ADAL" clId="{E6FC92A4-D845-47FB-AE62-EB821C1E49DB}" dt="2021-10-15T12:02:58.802" v="6"/>
        <pc:sldMkLst>
          <pc:docMk/>
          <pc:sldMk cId="0" sldId="257"/>
        </pc:sldMkLst>
        <pc:spChg chg="mod">
          <ac:chgData name="ゆっくり市場調査論" userId="03e094fd-291a-4030-9f28-a3cc6b5984cc" providerId="ADAL" clId="{E6FC92A4-D845-47FB-AE62-EB821C1E49DB}" dt="2021-10-15T12:02:55.225" v="1" actId="27636"/>
          <ac:spMkLst>
            <pc:docMk/>
            <pc:sldMk cId="0" sldId="257"/>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57"/>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59"/>
        </pc:sldMkLst>
        <pc:spChg chg="mod">
          <ac:chgData name="ゆっくり市場調査論" userId="03e094fd-291a-4030-9f28-a3cc6b5984cc" providerId="ADAL" clId="{E6FC92A4-D845-47FB-AE62-EB821C1E49DB}" dt="2021-10-15T12:02:55.121" v="0"/>
          <ac:spMkLst>
            <pc:docMk/>
            <pc:sldMk cId="0" sldId="259"/>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59"/>
            <ac:spMk id="3" creationId="{00000000-0000-0000-0000-000000000000}"/>
          </ac:spMkLst>
        </pc:spChg>
      </pc:sldChg>
      <pc:sldChg chg="modSp mod modNotes">
        <pc:chgData name="ゆっくり市場調査論" userId="03e094fd-291a-4030-9f28-a3cc6b5984cc" providerId="ADAL" clId="{E6FC92A4-D845-47FB-AE62-EB821C1E49DB}" dt="2021-10-15T12:02:58.802" v="6"/>
        <pc:sldMkLst>
          <pc:docMk/>
          <pc:sldMk cId="0" sldId="260"/>
        </pc:sldMkLst>
        <pc:spChg chg="mod">
          <ac:chgData name="ゆっくり市場調査論" userId="03e094fd-291a-4030-9f28-a3cc6b5984cc" providerId="ADAL" clId="{E6FC92A4-D845-47FB-AE62-EB821C1E49DB}" dt="2021-10-15T12:02:55.121" v="0"/>
          <ac:spMkLst>
            <pc:docMk/>
            <pc:sldMk cId="0" sldId="260"/>
            <ac:spMk id="2" creationId="{00000000-0000-0000-0000-000000000000}"/>
          </ac:spMkLst>
        </pc:spChg>
        <pc:spChg chg="mod">
          <ac:chgData name="ゆっくり市場調査論" userId="03e094fd-291a-4030-9f28-a3cc6b5984cc" providerId="ADAL" clId="{E6FC92A4-D845-47FB-AE62-EB821C1E49DB}" dt="2021-10-15T12:02:55.243" v="2" actId="27636"/>
          <ac:spMkLst>
            <pc:docMk/>
            <pc:sldMk cId="0" sldId="260"/>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61"/>
        </pc:sldMkLst>
        <pc:spChg chg="mod">
          <ac:chgData name="ゆっくり市場調査論" userId="03e094fd-291a-4030-9f28-a3cc6b5984cc" providerId="ADAL" clId="{E6FC92A4-D845-47FB-AE62-EB821C1E49DB}" dt="2021-10-15T12:02:55.121" v="0"/>
          <ac:spMkLst>
            <pc:docMk/>
            <pc:sldMk cId="0" sldId="261"/>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1"/>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62"/>
        </pc:sldMkLst>
        <pc:spChg chg="mod">
          <ac:chgData name="ゆっくり市場調査論" userId="03e094fd-291a-4030-9f28-a3cc6b5984cc" providerId="ADAL" clId="{E6FC92A4-D845-47FB-AE62-EB821C1E49DB}" dt="2021-10-15T12:02:55.121" v="0"/>
          <ac:spMkLst>
            <pc:docMk/>
            <pc:sldMk cId="0" sldId="262"/>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2"/>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63"/>
        </pc:sldMkLst>
        <pc:spChg chg="mod">
          <ac:chgData name="ゆっくり市場調査論" userId="03e094fd-291a-4030-9f28-a3cc6b5984cc" providerId="ADAL" clId="{E6FC92A4-D845-47FB-AE62-EB821C1E49DB}" dt="2021-10-15T12:02:55.121" v="0"/>
          <ac:spMkLst>
            <pc:docMk/>
            <pc:sldMk cId="0" sldId="263"/>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3"/>
            <ac:spMk id="3" creationId="{00000000-0000-0000-0000-000000000000}"/>
          </ac:spMkLst>
        </pc:spChg>
      </pc:sldChg>
      <pc:sldChg chg="modSp mod modNotes">
        <pc:chgData name="ゆっくり市場調査論" userId="03e094fd-291a-4030-9f28-a3cc6b5984cc" providerId="ADAL" clId="{E6FC92A4-D845-47FB-AE62-EB821C1E49DB}" dt="2021-10-15T12:02:58.802" v="6"/>
        <pc:sldMkLst>
          <pc:docMk/>
          <pc:sldMk cId="0" sldId="267"/>
        </pc:sldMkLst>
        <pc:spChg chg="mod">
          <ac:chgData name="ゆっくり市場調査論" userId="03e094fd-291a-4030-9f28-a3cc6b5984cc" providerId="ADAL" clId="{E6FC92A4-D845-47FB-AE62-EB821C1E49DB}" dt="2021-10-15T12:02:55.259" v="3" actId="27636"/>
          <ac:spMkLst>
            <pc:docMk/>
            <pc:sldMk cId="0" sldId="267"/>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7"/>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68"/>
        </pc:sldMkLst>
        <pc:spChg chg="mod">
          <ac:chgData name="ゆっくり市場調査論" userId="03e094fd-291a-4030-9f28-a3cc6b5984cc" providerId="ADAL" clId="{E6FC92A4-D845-47FB-AE62-EB821C1E49DB}" dt="2021-10-15T12:02:55.121" v="0"/>
          <ac:spMkLst>
            <pc:docMk/>
            <pc:sldMk cId="0" sldId="268"/>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8"/>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69"/>
        </pc:sldMkLst>
        <pc:spChg chg="mod">
          <ac:chgData name="ゆっくり市場調査論" userId="03e094fd-291a-4030-9f28-a3cc6b5984cc" providerId="ADAL" clId="{E6FC92A4-D845-47FB-AE62-EB821C1E49DB}" dt="2021-10-15T12:02:55.121" v="0"/>
          <ac:spMkLst>
            <pc:docMk/>
            <pc:sldMk cId="0" sldId="269"/>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69"/>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0"/>
        </pc:sldMkLst>
        <pc:spChg chg="mod">
          <ac:chgData name="ゆっくり市場調査論" userId="03e094fd-291a-4030-9f28-a3cc6b5984cc" providerId="ADAL" clId="{E6FC92A4-D845-47FB-AE62-EB821C1E49DB}" dt="2021-10-15T12:02:55.121" v="0"/>
          <ac:spMkLst>
            <pc:docMk/>
            <pc:sldMk cId="0" sldId="270"/>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0"/>
            <ac:spMk id="3" creationId="{00000000-0000-0000-0000-000000000000}"/>
          </ac:spMkLst>
        </pc:spChg>
      </pc:sldChg>
      <pc:sldChg chg="modSp mod modNotes">
        <pc:chgData name="ゆっくり市場調査論" userId="03e094fd-291a-4030-9f28-a3cc6b5984cc" providerId="ADAL" clId="{E6FC92A4-D845-47FB-AE62-EB821C1E49DB}" dt="2021-10-15T12:02:58.802" v="6"/>
        <pc:sldMkLst>
          <pc:docMk/>
          <pc:sldMk cId="0" sldId="271"/>
        </pc:sldMkLst>
        <pc:spChg chg="mod">
          <ac:chgData name="ゆっくり市場調査論" userId="03e094fd-291a-4030-9f28-a3cc6b5984cc" providerId="ADAL" clId="{E6FC92A4-D845-47FB-AE62-EB821C1E49DB}" dt="2021-10-15T12:02:55.121" v="0"/>
          <ac:spMkLst>
            <pc:docMk/>
            <pc:sldMk cId="0" sldId="271"/>
            <ac:spMk id="2" creationId="{00000000-0000-0000-0000-000000000000}"/>
          </ac:spMkLst>
        </pc:spChg>
        <pc:spChg chg="mod">
          <ac:chgData name="ゆっくり市場調査論" userId="03e094fd-291a-4030-9f28-a3cc6b5984cc" providerId="ADAL" clId="{E6FC92A4-D845-47FB-AE62-EB821C1E49DB}" dt="2021-10-15T12:02:55.286" v="5" actId="27636"/>
          <ac:spMkLst>
            <pc:docMk/>
            <pc:sldMk cId="0" sldId="271"/>
            <ac:spMk id="3" creationId="{00000000-0000-0000-0000-000000000000}"/>
          </ac:spMkLst>
        </pc:spChg>
      </pc:sldChg>
      <pc:sldChg chg="modSp mod modNotes">
        <pc:chgData name="ゆっくり市場調査論" userId="03e094fd-291a-4030-9f28-a3cc6b5984cc" providerId="ADAL" clId="{E6FC92A4-D845-47FB-AE62-EB821C1E49DB}" dt="2021-10-15T12:02:58.802" v="6"/>
        <pc:sldMkLst>
          <pc:docMk/>
          <pc:sldMk cId="0" sldId="272"/>
        </pc:sldMkLst>
        <pc:spChg chg="mod">
          <ac:chgData name="ゆっくり市場調査論" userId="03e094fd-291a-4030-9f28-a3cc6b5984cc" providerId="ADAL" clId="{E6FC92A4-D845-47FB-AE62-EB821C1E49DB}" dt="2021-10-15T12:02:55.276" v="4" actId="27636"/>
          <ac:spMkLst>
            <pc:docMk/>
            <pc:sldMk cId="0" sldId="272"/>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2"/>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3"/>
        </pc:sldMkLst>
        <pc:spChg chg="mod">
          <ac:chgData name="ゆっくり市場調査論" userId="03e094fd-291a-4030-9f28-a3cc6b5984cc" providerId="ADAL" clId="{E6FC92A4-D845-47FB-AE62-EB821C1E49DB}" dt="2021-10-15T12:02:55.121" v="0"/>
          <ac:spMkLst>
            <pc:docMk/>
            <pc:sldMk cId="0" sldId="273"/>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3"/>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4"/>
        </pc:sldMkLst>
        <pc:spChg chg="mod">
          <ac:chgData name="ゆっくり市場調査論" userId="03e094fd-291a-4030-9f28-a3cc6b5984cc" providerId="ADAL" clId="{E6FC92A4-D845-47FB-AE62-EB821C1E49DB}" dt="2021-10-15T12:02:55.121" v="0"/>
          <ac:spMkLst>
            <pc:docMk/>
            <pc:sldMk cId="0" sldId="274"/>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4"/>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5"/>
        </pc:sldMkLst>
        <pc:spChg chg="mod">
          <ac:chgData name="ゆっくり市場調査論" userId="03e094fd-291a-4030-9f28-a3cc6b5984cc" providerId="ADAL" clId="{E6FC92A4-D845-47FB-AE62-EB821C1E49DB}" dt="2021-10-15T12:02:55.121" v="0"/>
          <ac:spMkLst>
            <pc:docMk/>
            <pc:sldMk cId="0" sldId="275"/>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5"/>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7"/>
        </pc:sldMkLst>
        <pc:spChg chg="mod">
          <ac:chgData name="ゆっくり市場調査論" userId="03e094fd-291a-4030-9f28-a3cc6b5984cc" providerId="ADAL" clId="{E6FC92A4-D845-47FB-AE62-EB821C1E49DB}" dt="2021-10-15T12:02:55.121" v="0"/>
          <ac:spMkLst>
            <pc:docMk/>
            <pc:sldMk cId="0" sldId="277"/>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7"/>
            <ac:spMk id="3" creationId="{00000000-0000-0000-0000-000000000000}"/>
          </ac:spMkLst>
        </pc:spChg>
      </pc:sldChg>
      <pc:sldChg chg="modSp">
        <pc:chgData name="ゆっくり市場調査論" userId="03e094fd-291a-4030-9f28-a3cc6b5984cc" providerId="ADAL" clId="{E6FC92A4-D845-47FB-AE62-EB821C1E49DB}" dt="2021-10-15T12:02:55.121" v="0"/>
        <pc:sldMkLst>
          <pc:docMk/>
          <pc:sldMk cId="0" sldId="278"/>
        </pc:sldMkLst>
        <pc:spChg chg="mod">
          <ac:chgData name="ゆっくり市場調査論" userId="03e094fd-291a-4030-9f28-a3cc6b5984cc" providerId="ADAL" clId="{E6FC92A4-D845-47FB-AE62-EB821C1E49DB}" dt="2021-10-15T12:02:55.121" v="0"/>
          <ac:spMkLst>
            <pc:docMk/>
            <pc:sldMk cId="0" sldId="278"/>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8"/>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79"/>
        </pc:sldMkLst>
        <pc:spChg chg="mod">
          <ac:chgData name="ゆっくり市場調査論" userId="03e094fd-291a-4030-9f28-a3cc6b5984cc" providerId="ADAL" clId="{E6FC92A4-D845-47FB-AE62-EB821C1E49DB}" dt="2021-10-15T12:02:55.121" v="0"/>
          <ac:spMkLst>
            <pc:docMk/>
            <pc:sldMk cId="0" sldId="279"/>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79"/>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80"/>
        </pc:sldMkLst>
        <pc:spChg chg="mod">
          <ac:chgData name="ゆっくり市場調査論" userId="03e094fd-291a-4030-9f28-a3cc6b5984cc" providerId="ADAL" clId="{E6FC92A4-D845-47FB-AE62-EB821C1E49DB}" dt="2021-10-15T12:02:55.121" v="0"/>
          <ac:spMkLst>
            <pc:docMk/>
            <pc:sldMk cId="0" sldId="280"/>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80"/>
            <ac:spMk id="3" creationId="{00000000-0000-0000-0000-000000000000}"/>
          </ac:spMkLst>
        </pc:spChg>
      </pc:sldChg>
      <pc:sldChg chg="modSp modNotes">
        <pc:chgData name="ゆっくり市場調査論" userId="03e094fd-291a-4030-9f28-a3cc6b5984cc" providerId="ADAL" clId="{E6FC92A4-D845-47FB-AE62-EB821C1E49DB}" dt="2021-10-15T12:02:58.802" v="6"/>
        <pc:sldMkLst>
          <pc:docMk/>
          <pc:sldMk cId="0" sldId="281"/>
        </pc:sldMkLst>
        <pc:spChg chg="mod">
          <ac:chgData name="ゆっくり市場調査論" userId="03e094fd-291a-4030-9f28-a3cc6b5984cc" providerId="ADAL" clId="{E6FC92A4-D845-47FB-AE62-EB821C1E49DB}" dt="2021-10-15T12:02:55.121" v="0"/>
          <ac:spMkLst>
            <pc:docMk/>
            <pc:sldMk cId="0" sldId="281"/>
            <ac:spMk id="2" creationId="{00000000-0000-0000-0000-000000000000}"/>
          </ac:spMkLst>
        </pc:spChg>
        <pc:spChg chg="mod">
          <ac:chgData name="ゆっくり市場調査論" userId="03e094fd-291a-4030-9f28-a3cc6b5984cc" providerId="ADAL" clId="{E6FC92A4-D845-47FB-AE62-EB821C1E49DB}" dt="2021-10-15T12:02:55.121" v="0"/>
          <ac:spMkLst>
            <pc:docMk/>
            <pc:sldMk cId="0" sldId="281"/>
            <ac:spMk id="3" creationId="{00000000-0000-0000-0000-000000000000}"/>
          </ac:spMkLst>
        </pc:spChg>
      </pc:sldChg>
      <pc:sldMasterChg chg="modSp modSldLayout">
        <pc:chgData name="ゆっくり市場調査論" userId="03e094fd-291a-4030-9f28-a3cc6b5984cc" providerId="ADAL" clId="{E6FC92A4-D845-47FB-AE62-EB821C1E49DB}" dt="2021-10-15T12:02:58.802" v="6"/>
        <pc:sldMasterMkLst>
          <pc:docMk/>
          <pc:sldMasterMk cId="2052041917" sldId="2147483660"/>
        </pc:sldMasterMkLst>
        <pc:spChg chg="mod">
          <ac:chgData name="ゆっくり市場調査論" userId="03e094fd-291a-4030-9f28-a3cc6b5984cc" providerId="ADAL" clId="{E6FC92A4-D845-47FB-AE62-EB821C1E49DB}" dt="2021-10-15T12:02:58.802" v="6"/>
          <ac:spMkLst>
            <pc:docMk/>
            <pc:sldMasterMk cId="2052041917" sldId="2147483660"/>
            <ac:spMk id="2" creationId="{394848FC-8FD4-47B3-9E63-BEC2DACAAE06}"/>
          </ac:spMkLst>
        </pc:spChg>
        <pc:spChg chg="mod">
          <ac:chgData name="ゆっくり市場調査論" userId="03e094fd-291a-4030-9f28-a3cc6b5984cc" providerId="ADAL" clId="{E6FC92A4-D845-47FB-AE62-EB821C1E49DB}" dt="2021-10-15T12:02:58.802" v="6"/>
          <ac:spMkLst>
            <pc:docMk/>
            <pc:sldMasterMk cId="2052041917" sldId="2147483660"/>
            <ac:spMk id="3" creationId="{60CB7889-C20D-44E9-957F-2618FE52DA71}"/>
          </ac:spMkLst>
        </pc:spChg>
        <pc:spChg chg="mod">
          <ac:chgData name="ゆっくり市場調査論" userId="03e094fd-291a-4030-9f28-a3cc6b5984cc" providerId="ADAL" clId="{E6FC92A4-D845-47FB-AE62-EB821C1E49DB}" dt="2021-10-15T12:02:58.802" v="6"/>
          <ac:spMkLst>
            <pc:docMk/>
            <pc:sldMasterMk cId="2052041917" sldId="2147483660"/>
            <ac:spMk id="7" creationId="{BA533CAB-5193-4A40-8A3A-7B43FBE30B50}"/>
          </ac:spMkLst>
        </pc:spChg>
        <pc:spChg chg="mod">
          <ac:chgData name="ゆっくり市場調査論" userId="03e094fd-291a-4030-9f28-a3cc6b5984cc" providerId="ADAL" clId="{E6FC92A4-D845-47FB-AE62-EB821C1E49DB}" dt="2021-10-15T12:02:58.802" v="6"/>
          <ac:spMkLst>
            <pc:docMk/>
            <pc:sldMasterMk cId="2052041917" sldId="2147483660"/>
            <ac:spMk id="8" creationId="{27DE077F-9A4B-4AFF-8FF6-02246F0AC47C}"/>
          </ac:spMkLst>
        </pc:spChg>
        <pc:cxnChg chg="mod">
          <ac:chgData name="ゆっくり市場調査論" userId="03e094fd-291a-4030-9f28-a3cc6b5984cc" providerId="ADAL" clId="{E6FC92A4-D845-47FB-AE62-EB821C1E49DB}" dt="2021-10-15T12:02:58.802" v="6"/>
          <ac:cxnSpMkLst>
            <pc:docMk/>
            <pc:sldMasterMk cId="2052041917" sldId="2147483660"/>
            <ac:cxnSpMk id="11" creationId="{04066329-3017-408C-9E13-2B9092C3C86B}"/>
          </ac:cxnSpMkLst>
        </pc:cxnChg>
        <pc:sldLayoutChg chg="modSp">
          <pc:chgData name="ゆっくり市場調査論" userId="03e094fd-291a-4030-9f28-a3cc6b5984cc" providerId="ADAL" clId="{E6FC92A4-D845-47FB-AE62-EB821C1E49DB}" dt="2021-10-15T12:02:58.802" v="6"/>
          <pc:sldLayoutMkLst>
            <pc:docMk/>
            <pc:sldMasterMk cId="2052041917" sldId="2147483660"/>
            <pc:sldLayoutMk cId="4162213282" sldId="2147483661"/>
          </pc:sldLayoutMkLst>
          <pc:spChg chg="mod">
            <ac:chgData name="ゆっくり市場調査論" userId="03e094fd-291a-4030-9f28-a3cc6b5984cc" providerId="ADAL" clId="{E6FC92A4-D845-47FB-AE62-EB821C1E49DB}" dt="2021-10-15T12:02:58.802" v="6"/>
            <ac:spMkLst>
              <pc:docMk/>
              <pc:sldMasterMk cId="2052041917" sldId="2147483660"/>
              <pc:sldLayoutMk cId="4162213282" sldId="2147483661"/>
              <ac:spMk id="5" creationId="{3635A8BC-B9F7-4AF3-82A0-77CBD4E781A4}"/>
            </ac:spMkLst>
          </pc:spChg>
          <pc:spChg chg="mod">
            <ac:chgData name="ゆっくり市場調査論" userId="03e094fd-291a-4030-9f28-a3cc6b5984cc" providerId="ADAL" clId="{E6FC92A4-D845-47FB-AE62-EB821C1E49DB}" dt="2021-10-15T12:02:58.802" v="6"/>
            <ac:spMkLst>
              <pc:docMk/>
              <pc:sldMasterMk cId="2052041917" sldId="2147483660"/>
              <pc:sldLayoutMk cId="4162213282" sldId="2147483661"/>
              <ac:spMk id="10" creationId="{99DA8F78-B9D8-4B59-B96B-645F111A5E60}"/>
            </ac:spMkLst>
          </pc:spChg>
          <pc:spChg chg="mod">
            <ac:chgData name="ゆっくり市場調査論" userId="03e094fd-291a-4030-9f28-a3cc6b5984cc" providerId="ADAL" clId="{E6FC92A4-D845-47FB-AE62-EB821C1E49DB}" dt="2021-10-15T12:02:58.802" v="6"/>
            <ac:spMkLst>
              <pc:docMk/>
              <pc:sldMasterMk cId="2052041917" sldId="2147483660"/>
              <pc:sldLayoutMk cId="4162213282" sldId="2147483661"/>
              <ac:spMk id="11" creationId="{D4F1E9C9-A246-4C96-BEE5-DD4D04048CEB}"/>
            </ac:spMkLst>
          </pc:spChg>
          <pc:spChg chg="mod">
            <ac:chgData name="ゆっくり市場調査論" userId="03e094fd-291a-4030-9f28-a3cc6b5984cc" providerId="ADAL" clId="{E6FC92A4-D845-47FB-AE62-EB821C1E49DB}" dt="2021-10-15T12:02:58.802" v="6"/>
            <ac:spMkLst>
              <pc:docMk/>
              <pc:sldMasterMk cId="2052041917" sldId="2147483660"/>
              <pc:sldLayoutMk cId="4162213282" sldId="2147483661"/>
              <ac:spMk id="12" creationId="{7BA94A5F-1BB8-4784-8966-9F12C1E0763F}"/>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646781756" sldId="2147483663"/>
          </pc:sldLayoutMkLst>
          <pc:spChg chg="mod">
            <ac:chgData name="ゆっくり市場調査論" userId="03e094fd-291a-4030-9f28-a3cc6b5984cc" providerId="ADAL" clId="{E6FC92A4-D845-47FB-AE62-EB821C1E49DB}" dt="2021-10-15T12:02:58.802" v="6"/>
            <ac:spMkLst>
              <pc:docMk/>
              <pc:sldMasterMk cId="2052041917" sldId="2147483660"/>
              <pc:sldLayoutMk cId="646781756" sldId="2147483663"/>
              <ac:spMk id="2" creationId="{DD894919-9EF6-44E2-8D4C-30D15D7F4125}"/>
            </ac:spMkLst>
          </pc:spChg>
          <pc:spChg chg="mod">
            <ac:chgData name="ゆっくり市場調査論" userId="03e094fd-291a-4030-9f28-a3cc6b5984cc" providerId="ADAL" clId="{E6FC92A4-D845-47FB-AE62-EB821C1E49DB}" dt="2021-10-15T12:02:58.802" v="6"/>
            <ac:spMkLst>
              <pc:docMk/>
              <pc:sldMasterMk cId="2052041917" sldId="2147483660"/>
              <pc:sldLayoutMk cId="646781756" sldId="2147483663"/>
              <ac:spMk id="3" creationId="{BC098FE9-2D4B-4ACF-AD11-60C12BCF1D04}"/>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982511456" sldId="2147483664"/>
          </pc:sldLayoutMkLst>
          <pc:spChg chg="mod">
            <ac:chgData name="ゆっくり市場調査論" userId="03e094fd-291a-4030-9f28-a3cc6b5984cc" providerId="ADAL" clId="{E6FC92A4-D845-47FB-AE62-EB821C1E49DB}" dt="2021-10-15T12:02:58.802" v="6"/>
            <ac:spMkLst>
              <pc:docMk/>
              <pc:sldMasterMk cId="2052041917" sldId="2147483660"/>
              <pc:sldLayoutMk cId="982511456" sldId="2147483664"/>
              <ac:spMk id="3" creationId="{CA1F8FC7-44E9-4BE7-9C8A-D2C41ADBA1ED}"/>
            </ac:spMkLst>
          </pc:spChg>
          <pc:spChg chg="mod">
            <ac:chgData name="ゆっくり市場調査論" userId="03e094fd-291a-4030-9f28-a3cc6b5984cc" providerId="ADAL" clId="{E6FC92A4-D845-47FB-AE62-EB821C1E49DB}" dt="2021-10-15T12:02:58.802" v="6"/>
            <ac:spMkLst>
              <pc:docMk/>
              <pc:sldMasterMk cId="2052041917" sldId="2147483660"/>
              <pc:sldLayoutMk cId="982511456" sldId="2147483664"/>
              <ac:spMk id="4" creationId="{74488444-3515-4535-BE84-685E56EB9887}"/>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3368589165" sldId="2147483665"/>
          </pc:sldLayoutMkLst>
          <pc:spChg chg="mod">
            <ac:chgData name="ゆっくり市場調査論" userId="03e094fd-291a-4030-9f28-a3cc6b5984cc" providerId="ADAL" clId="{E6FC92A4-D845-47FB-AE62-EB821C1E49DB}" dt="2021-10-15T12:02:58.802" v="6"/>
            <ac:spMkLst>
              <pc:docMk/>
              <pc:sldMasterMk cId="2052041917" sldId="2147483660"/>
              <pc:sldLayoutMk cId="3368589165" sldId="2147483665"/>
              <ac:spMk id="2" creationId="{FA48CD2C-4059-429B-8CD5-D9300B8A9ADE}"/>
            </ac:spMkLst>
          </pc:spChg>
          <pc:spChg chg="mod">
            <ac:chgData name="ゆっくり市場調査論" userId="03e094fd-291a-4030-9f28-a3cc6b5984cc" providerId="ADAL" clId="{E6FC92A4-D845-47FB-AE62-EB821C1E49DB}" dt="2021-10-15T12:02:58.802" v="6"/>
            <ac:spMkLst>
              <pc:docMk/>
              <pc:sldMasterMk cId="2052041917" sldId="2147483660"/>
              <pc:sldLayoutMk cId="3368589165" sldId="2147483665"/>
              <ac:spMk id="3" creationId="{B09ACD8B-D477-420F-8BF2-F31FBDEB571B}"/>
            </ac:spMkLst>
          </pc:spChg>
          <pc:spChg chg="mod">
            <ac:chgData name="ゆっくり市場調査論" userId="03e094fd-291a-4030-9f28-a3cc6b5984cc" providerId="ADAL" clId="{E6FC92A4-D845-47FB-AE62-EB821C1E49DB}" dt="2021-10-15T12:02:58.802" v="6"/>
            <ac:spMkLst>
              <pc:docMk/>
              <pc:sldMasterMk cId="2052041917" sldId="2147483660"/>
              <pc:sldLayoutMk cId="3368589165" sldId="2147483665"/>
              <ac:spMk id="4" creationId="{DFCD26A9-A420-4BFC-A2D3-47A061A7DCCA}"/>
            </ac:spMkLst>
          </pc:spChg>
          <pc:spChg chg="mod">
            <ac:chgData name="ゆっくり市場調査論" userId="03e094fd-291a-4030-9f28-a3cc6b5984cc" providerId="ADAL" clId="{E6FC92A4-D845-47FB-AE62-EB821C1E49DB}" dt="2021-10-15T12:02:58.802" v="6"/>
            <ac:spMkLst>
              <pc:docMk/>
              <pc:sldMasterMk cId="2052041917" sldId="2147483660"/>
              <pc:sldLayoutMk cId="3368589165" sldId="2147483665"/>
              <ac:spMk id="5" creationId="{1694B4BC-1DA0-438B-890F-57D96B116718}"/>
            </ac:spMkLst>
          </pc:spChg>
          <pc:spChg chg="mod">
            <ac:chgData name="ゆっくり市場調査論" userId="03e094fd-291a-4030-9f28-a3cc6b5984cc" providerId="ADAL" clId="{E6FC92A4-D845-47FB-AE62-EB821C1E49DB}" dt="2021-10-15T12:02:58.802" v="6"/>
            <ac:spMkLst>
              <pc:docMk/>
              <pc:sldMasterMk cId="2052041917" sldId="2147483660"/>
              <pc:sldLayoutMk cId="3368589165" sldId="2147483665"/>
              <ac:spMk id="6" creationId="{85D1D472-FF57-4773-8733-AD0EED9C24F8}"/>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61549280" sldId="2147483668"/>
          </pc:sldLayoutMkLst>
          <pc:spChg chg="mod">
            <ac:chgData name="ゆっくり市場調査論" userId="03e094fd-291a-4030-9f28-a3cc6b5984cc" providerId="ADAL" clId="{E6FC92A4-D845-47FB-AE62-EB821C1E49DB}" dt="2021-10-15T12:02:58.802" v="6"/>
            <ac:spMkLst>
              <pc:docMk/>
              <pc:sldMasterMk cId="2052041917" sldId="2147483660"/>
              <pc:sldLayoutMk cId="61549280" sldId="2147483668"/>
              <ac:spMk id="2" creationId="{D0BAB93B-D8E3-448B-A30C-41AA5B309E7A}"/>
            </ac:spMkLst>
          </pc:spChg>
          <pc:spChg chg="mod">
            <ac:chgData name="ゆっくり市場調査論" userId="03e094fd-291a-4030-9f28-a3cc6b5984cc" providerId="ADAL" clId="{E6FC92A4-D845-47FB-AE62-EB821C1E49DB}" dt="2021-10-15T12:02:58.802" v="6"/>
            <ac:spMkLst>
              <pc:docMk/>
              <pc:sldMasterMk cId="2052041917" sldId="2147483660"/>
              <pc:sldLayoutMk cId="61549280" sldId="2147483668"/>
              <ac:spMk id="3" creationId="{9FD9F558-5C5D-4D91-98CE-2B2956993CD9}"/>
            </ac:spMkLst>
          </pc:spChg>
          <pc:spChg chg="mod">
            <ac:chgData name="ゆっくり市場調査論" userId="03e094fd-291a-4030-9f28-a3cc6b5984cc" providerId="ADAL" clId="{E6FC92A4-D845-47FB-AE62-EB821C1E49DB}" dt="2021-10-15T12:02:58.802" v="6"/>
            <ac:spMkLst>
              <pc:docMk/>
              <pc:sldMasterMk cId="2052041917" sldId="2147483660"/>
              <pc:sldLayoutMk cId="61549280" sldId="2147483668"/>
              <ac:spMk id="4" creationId="{6DC14249-A1FD-4B28-B850-60EE2BDF40CE}"/>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2479993006" sldId="2147483669"/>
          </pc:sldLayoutMkLst>
          <pc:spChg chg="mod">
            <ac:chgData name="ゆっくり市場調査論" userId="03e094fd-291a-4030-9f28-a3cc6b5984cc" providerId="ADAL" clId="{E6FC92A4-D845-47FB-AE62-EB821C1E49DB}" dt="2021-10-15T12:02:58.802" v="6"/>
            <ac:spMkLst>
              <pc:docMk/>
              <pc:sldMasterMk cId="2052041917" sldId="2147483660"/>
              <pc:sldLayoutMk cId="2479993006" sldId="2147483669"/>
              <ac:spMk id="2" creationId="{A4A46272-FA4C-4A75-B67A-F70DA01D67ED}"/>
            </ac:spMkLst>
          </pc:spChg>
          <pc:spChg chg="mod">
            <ac:chgData name="ゆっくり市場調査論" userId="03e094fd-291a-4030-9f28-a3cc6b5984cc" providerId="ADAL" clId="{E6FC92A4-D845-47FB-AE62-EB821C1E49DB}" dt="2021-10-15T12:02:58.802" v="6"/>
            <ac:spMkLst>
              <pc:docMk/>
              <pc:sldMasterMk cId="2052041917" sldId="2147483660"/>
              <pc:sldLayoutMk cId="2479993006" sldId="2147483669"/>
              <ac:spMk id="3" creationId="{498145CF-05EF-4122-B743-EDBC6624A147}"/>
            </ac:spMkLst>
          </pc:spChg>
          <pc:spChg chg="mod">
            <ac:chgData name="ゆっくり市場調査論" userId="03e094fd-291a-4030-9f28-a3cc6b5984cc" providerId="ADAL" clId="{E6FC92A4-D845-47FB-AE62-EB821C1E49DB}" dt="2021-10-15T12:02:58.802" v="6"/>
            <ac:spMkLst>
              <pc:docMk/>
              <pc:sldMasterMk cId="2052041917" sldId="2147483660"/>
              <pc:sldLayoutMk cId="2479993006" sldId="2147483669"/>
              <ac:spMk id="4" creationId="{43E59E83-8573-4310-92B4-3D1C9E8DAEA6}"/>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581148805" sldId="2147483671"/>
          </pc:sldLayoutMkLst>
          <pc:spChg chg="mod">
            <ac:chgData name="ゆっくり市場調査論" userId="03e094fd-291a-4030-9f28-a3cc6b5984cc" providerId="ADAL" clId="{E6FC92A4-D845-47FB-AE62-EB821C1E49DB}" dt="2021-10-15T12:02:58.802" v="6"/>
            <ac:spMkLst>
              <pc:docMk/>
              <pc:sldMasterMk cId="2052041917" sldId="2147483660"/>
              <pc:sldLayoutMk cId="581148805" sldId="2147483671"/>
              <ac:spMk id="2" creationId="{2F02AE55-F39F-4578-9975-9AB9C3CFD588}"/>
            </ac:spMkLst>
          </pc:spChg>
          <pc:spChg chg="mod">
            <ac:chgData name="ゆっくり市場調査論" userId="03e094fd-291a-4030-9f28-a3cc6b5984cc" providerId="ADAL" clId="{E6FC92A4-D845-47FB-AE62-EB821C1E49DB}" dt="2021-10-15T12:02:58.802" v="6"/>
            <ac:spMkLst>
              <pc:docMk/>
              <pc:sldMasterMk cId="2052041917" sldId="2147483660"/>
              <pc:sldLayoutMk cId="581148805" sldId="2147483671"/>
              <ac:spMk id="3" creationId="{9DE454FC-8290-4511-B537-14354AEFBB3D}"/>
            </ac:spMkLst>
          </pc:spChg>
        </pc:sldLayoutChg>
        <pc:sldLayoutChg chg="modSp">
          <pc:chgData name="ゆっくり市場調査論" userId="03e094fd-291a-4030-9f28-a3cc6b5984cc" providerId="ADAL" clId="{E6FC92A4-D845-47FB-AE62-EB821C1E49DB}" dt="2021-10-15T12:02:58.802" v="6"/>
          <pc:sldLayoutMkLst>
            <pc:docMk/>
            <pc:sldMasterMk cId="2052041917" sldId="2147483660"/>
            <pc:sldLayoutMk cId="655307341" sldId="2147483672"/>
          </pc:sldLayoutMkLst>
          <pc:spChg chg="mod">
            <ac:chgData name="ゆっくり市場調査論" userId="03e094fd-291a-4030-9f28-a3cc6b5984cc" providerId="ADAL" clId="{E6FC92A4-D845-47FB-AE62-EB821C1E49DB}" dt="2021-10-15T12:02:58.802" v="6"/>
            <ac:spMkLst>
              <pc:docMk/>
              <pc:sldMasterMk cId="2052041917" sldId="2147483660"/>
              <pc:sldLayoutMk cId="655307341" sldId="2147483672"/>
              <ac:spMk id="2" creationId="{FFCC40BE-E10C-40F0-9229-57C18FFE12B6}"/>
            </ac:spMkLst>
          </pc:spChg>
          <pc:spChg chg="mod">
            <ac:chgData name="ゆっくり市場調査論" userId="03e094fd-291a-4030-9f28-a3cc6b5984cc" providerId="ADAL" clId="{E6FC92A4-D845-47FB-AE62-EB821C1E49DB}" dt="2021-10-15T12:02:58.802" v="6"/>
            <ac:spMkLst>
              <pc:docMk/>
              <pc:sldMasterMk cId="2052041917" sldId="2147483660"/>
              <pc:sldLayoutMk cId="655307341" sldId="2147483672"/>
              <ac:spMk id="3" creationId="{07AB8A5F-A6ED-4411-9937-6E824EAD1216}"/>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C9F615-F873-425E-894E-62CE4B292F14}" type="datetimeFigureOut">
              <a:rPr kumimoji="1" lang="ja-JP" altLang="en-US" smtClean="0"/>
              <a:t>2021/10/15</a:t>
            </a:fld>
            <a:endParaRPr kumimoji="1" lang="ja-JP" altLang="en-US"/>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473935-2E68-45D4-AB6B-5564EF72A83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山中豊国（</a:t>
            </a:r>
            <a:r>
              <a:rPr kumimoji="1" lang="en-US" altLang="ja-JP" dirty="0"/>
              <a:t>1993</a:t>
            </a:r>
            <a:r>
              <a:rPr kumimoji="1" lang="ja-JP" altLang="en-US" dirty="0"/>
              <a:t>）によると、「社会科学の偉大な理論は、その歴史的背景を抜きには語れない」（マーケティング史研究会編、</a:t>
            </a:r>
            <a:r>
              <a:rPr kumimoji="1" lang="en-US" altLang="ja-JP" dirty="0"/>
              <a:t>1993</a:t>
            </a:r>
            <a:r>
              <a:rPr kumimoji="1" lang="ja-JP" altLang="en-US" dirty="0" err="1"/>
              <a:t>、</a:t>
            </a:r>
            <a:r>
              <a:rPr kumimoji="1" lang="en-US" altLang="ja-JP" dirty="0"/>
              <a:t>62</a:t>
            </a:r>
            <a:r>
              <a:rPr kumimoji="1" lang="ja-JP" altLang="en-US" dirty="0"/>
              <a:t>頁）。</a:t>
            </a:r>
          </a:p>
          <a:p>
            <a:r>
              <a:rPr kumimoji="1" lang="ja-JP" altLang="en-US" dirty="0"/>
              <a:t>　</a:t>
            </a:r>
            <a:r>
              <a:rPr kumimoji="1" lang="en-US" altLang="ja-JP" dirty="0"/>
              <a:t>19</a:t>
            </a:r>
            <a:r>
              <a:rPr kumimoji="1" lang="ja-JP" altLang="en-US" dirty="0"/>
              <a:t>世紀後半からアメリカで成立した近代的な株式会社制度は、様々なかつ大きな変化をもたらした。農業を中心とした経済産業構造では年に</a:t>
            </a:r>
            <a:r>
              <a:rPr kumimoji="1" lang="en-US" altLang="ja-JP" dirty="0"/>
              <a:t>1</a:t>
            </a:r>
            <a:r>
              <a:rPr kumimoji="1" lang="ja-JP" altLang="en-US" dirty="0"/>
              <a:t>～</a:t>
            </a:r>
            <a:r>
              <a:rPr kumimoji="1" lang="en-US" altLang="ja-JP" dirty="0"/>
              <a:t>2</a:t>
            </a:r>
            <a:r>
              <a:rPr kumimoji="1" lang="ja-JP" altLang="en-US" dirty="0"/>
              <a:t>度の収穫でしか収入が得られなかったが、株式会社の工場で働く労働者は日ごと月ごとに支払われる現金収入を得ることができた。農作物より交換のしやすい現金収入が定期的に得られたということは、量的にも質的にも国民所得を増大させたのである。換言すると、株式会社の成立という組織の変化とその経営管理手法が企業の生産性を大きく向上させたことはもちろん、労働と労働者、消費と文化、経済と社会を大きく変化させたのであった。</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S.</a:t>
            </a:r>
            <a:r>
              <a:rPr kumimoji="1" lang="ja-JP" altLang="ja-JP" sz="1200" kern="1200" dirty="0">
                <a:solidFill>
                  <a:schemeClr val="tx1"/>
                </a:solidFill>
                <a:latin typeface="+mn-lt"/>
                <a:ea typeface="+mn-ea"/>
                <a:cs typeface="+mn-cs"/>
              </a:rPr>
              <a:t>クレイナーが「経営の文献に最も良く引用され記憶されている文章」と表現する一文を紹介してみよう（</a:t>
            </a:r>
            <a:r>
              <a:rPr kumimoji="1" lang="en-US" altLang="ja-JP" sz="1200" kern="1200" dirty="0">
                <a:solidFill>
                  <a:schemeClr val="tx1"/>
                </a:solidFill>
                <a:latin typeface="+mn-lt"/>
                <a:ea typeface="+mn-ea"/>
                <a:cs typeface="+mn-cs"/>
              </a:rPr>
              <a:t>2000</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126</a:t>
            </a:r>
            <a:r>
              <a:rPr kumimoji="1" lang="ja-JP" altLang="ja-JP" sz="1200" kern="1200" dirty="0">
                <a:solidFill>
                  <a:schemeClr val="tx1"/>
                </a:solidFill>
                <a:latin typeface="+mn-lt"/>
                <a:ea typeface="+mn-ea"/>
                <a:cs typeface="+mn-cs"/>
              </a:rPr>
              <a:t>頁）。</a:t>
            </a:r>
          </a:p>
          <a:p>
            <a:r>
              <a:rPr kumimoji="1" lang="ja-JP" altLang="ja-JP" sz="1200" kern="1200" dirty="0">
                <a:solidFill>
                  <a:schemeClr val="tx1"/>
                </a:solidFill>
                <a:latin typeface="+mn-lt"/>
                <a:ea typeface="+mn-ea"/>
                <a:cs typeface="+mn-cs"/>
              </a:rPr>
              <a:t>　　　　ビジネスの目的は、それぞれの企業の外にある。事実、企業は社会の器官であり、その目的は社会にある。ビジネスの目的として有効な定義は一つしかない。すなわち、顧客の創造（</a:t>
            </a:r>
            <a:r>
              <a:rPr kumimoji="1" lang="en-US" altLang="ja-JP" sz="1200" kern="1200" dirty="0">
                <a:solidFill>
                  <a:schemeClr val="tx1"/>
                </a:solidFill>
                <a:latin typeface="+mn-lt"/>
                <a:ea typeface="+mn-ea"/>
                <a:cs typeface="+mn-cs"/>
              </a:rPr>
              <a:t>to create a customer</a:t>
            </a:r>
            <a:r>
              <a:rPr kumimoji="1" lang="ja-JP" altLang="ja-JP" sz="1200" kern="1200" dirty="0">
                <a:solidFill>
                  <a:schemeClr val="tx1"/>
                </a:solidFill>
                <a:latin typeface="+mn-lt"/>
                <a:ea typeface="+mn-ea"/>
                <a:cs typeface="+mn-cs"/>
              </a:rPr>
              <a:t>）である。市場は、神や自然や経済によって創造されるのではなく、企業によって創造される（</a:t>
            </a:r>
            <a:r>
              <a:rPr kumimoji="1" lang="en-US" altLang="ja-JP" sz="1200" kern="1200" dirty="0" err="1">
                <a:solidFill>
                  <a:schemeClr val="tx1"/>
                </a:solidFill>
                <a:latin typeface="+mn-lt"/>
                <a:ea typeface="+mn-ea"/>
                <a:cs typeface="+mn-cs"/>
              </a:rPr>
              <a:t>P.F.Drucker</a:t>
            </a:r>
            <a:r>
              <a:rPr kumimoji="1" lang="en-US" altLang="ja-JP" sz="1200" kern="1200" dirty="0">
                <a:solidFill>
                  <a:schemeClr val="tx1"/>
                </a:solidFill>
                <a:latin typeface="+mn-lt"/>
                <a:ea typeface="+mn-ea"/>
                <a:cs typeface="+mn-cs"/>
              </a:rPr>
              <a:t>, 1954, p.37.</a:t>
            </a:r>
            <a:r>
              <a:rPr kumimoji="1" lang="ja-JP" altLang="ja-JP" sz="1200" kern="1200" dirty="0">
                <a:solidFill>
                  <a:schemeClr val="tx1"/>
                </a:solidFill>
                <a:latin typeface="+mn-lt"/>
                <a:ea typeface="+mn-ea"/>
                <a:cs typeface="+mn-cs"/>
              </a:rPr>
              <a:t>）。</a:t>
            </a:r>
          </a:p>
          <a:p>
            <a:r>
              <a:rPr kumimoji="1" lang="ja-JP" altLang="ja-JP" sz="1200" kern="1200" dirty="0">
                <a:solidFill>
                  <a:schemeClr val="tx1"/>
                </a:solidFill>
                <a:latin typeface="+mn-lt"/>
                <a:ea typeface="+mn-ea"/>
                <a:cs typeface="+mn-cs"/>
              </a:rPr>
              <a:t>　マネジメント理論の第一人者であると評価される</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は、企業という組織体が展開するビジネスの目的は顧客の創造であるとし、顧客をビジネスという企業活動の中心に据えた。さらに、社会が企業に様々な資源を託しているのも企業が顧客に価値ある財やサービスを供給しているゆえのことであると説明し、顧客の創造がビジネスの目的であると同時に、社会に対する企業の責任であるとし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すなわち、顧客のみが社会経済的資源を富に変え、また単なるモノにすぎない製品を商品に変え、企業が成功するか否かを決められる。企業が何を生産するか、何を販売するか、何を生み出すかは重要ではない。顧客が購入する商品を通じて得る価値が何であるかが重要である。換言すると、企業が何であるか、企業が展開する事業が何であるかについての定義は企業自身によって決定されるのではない。その定義は顧客が決定するものである。企業の外部にある顧客の立場から自らの事業を眺めること、顧客という鏡にうつる自らを眺めること、そして顧客にとっての価値によって企業と企業が展開する事業の定義が決定されるのであ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従って企業が自らの事業を定義づけるためには、顧客についての分析が必要となる。「われわれの顧客は誰か」「顧客はどこにいるか」「顧客にとって価値あるものは何か」「顧客はどこで買うか」「顧客は何を求めて製品を買うか」に答えるための努力とそのプロセスの中から企業と事業の定義が明確にされ、「われわれの成果は何か」「われわれの計画は何か」「われわれの事業はこのままで良いか」に答えることから行うべき活動が具体化される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つねに、なんらかの販売活動が必要であることは想定できる。だが、マーケティングの狙いは、販売を不要なものにすることである。マーケティングの狙いは、顧客をよく理解し、製品やサービスが顧客のニーズに合致して自ずと売れてしまうようにすることである。理想的に言うと、マーケティングとは顧客に購入の準備を整えさせてしまうことである（</a:t>
            </a:r>
            <a:r>
              <a:rPr kumimoji="1" lang="en-US" altLang="ja-JP" sz="1200" kern="1200" dirty="0">
                <a:solidFill>
                  <a:schemeClr val="tx1"/>
                </a:solidFill>
                <a:latin typeface="+mn-lt"/>
                <a:ea typeface="+mn-ea"/>
                <a:cs typeface="+mn-cs"/>
              </a:rPr>
              <a:t>1973, pp.64-95.</a:t>
            </a:r>
            <a:r>
              <a:rPr kumimoji="1" lang="ja-JP" altLang="ja-JP" sz="1200" kern="1200" dirty="0">
                <a:solidFill>
                  <a:schemeClr val="tx1"/>
                </a:solidFill>
                <a:latin typeface="+mn-lt"/>
                <a:ea typeface="+mn-ea"/>
                <a:cs typeface="+mn-cs"/>
              </a:rPr>
              <a:t>）。</a:t>
            </a:r>
          </a:p>
          <a:p>
            <a:r>
              <a:rPr kumimoji="1" lang="ja-JP" altLang="ja-JP" sz="1200" kern="1200" dirty="0">
                <a:solidFill>
                  <a:schemeClr val="tx1"/>
                </a:solidFill>
                <a:latin typeface="+mn-lt"/>
                <a:ea typeface="+mn-ea"/>
                <a:cs typeface="+mn-cs"/>
              </a:rPr>
              <a:t>　このような顧客志向のマーケティング・コンセプトは、従来考えられてきた典型的な売り手の論理とは反対の、買い手の論理として「生産者が顧客に価値ある満足を与えるために必要な全ての活動の総和」といったマーケティングの定義に結び付く（</a:t>
            </a:r>
            <a:r>
              <a:rPr kumimoji="1" lang="en-US" altLang="ja-JP" sz="1200" kern="1200" dirty="0" err="1">
                <a:solidFill>
                  <a:schemeClr val="tx1"/>
                </a:solidFill>
                <a:latin typeface="+mn-lt"/>
                <a:ea typeface="+mn-ea"/>
                <a:cs typeface="+mn-cs"/>
              </a:rPr>
              <a:t>P.F.Drucker</a:t>
            </a:r>
            <a:r>
              <a:rPr kumimoji="1" lang="en-US" altLang="ja-JP" sz="1200" kern="1200" dirty="0">
                <a:solidFill>
                  <a:schemeClr val="tx1"/>
                </a:solidFill>
                <a:latin typeface="+mn-lt"/>
                <a:ea typeface="+mn-ea"/>
                <a:cs typeface="+mn-cs"/>
              </a:rPr>
              <a:t>, 1957, p.39.</a:t>
            </a:r>
            <a:r>
              <a:rPr kumimoji="1" lang="ja-JP" altLang="ja-JP" sz="1200" kern="1200" dirty="0">
                <a:solidFill>
                  <a:schemeClr val="tx1"/>
                </a:solidFill>
                <a:latin typeface="+mn-lt"/>
                <a:ea typeface="+mn-ea"/>
                <a:cs typeface="+mn-cs"/>
              </a:rPr>
              <a:t>）。</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13</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マーケティングは企業にとってあまりに基本的な活動である。そのため、強力な販売部門をもち、そこにマーケティングを任せるだけでは不十分である。マーケティングは販売よりもはるかに大きな活動である。それは専門化されるべき活動ではなく、全事業に関わる活動である。まさにマーケティングは、事業の最終成果、すなわち顧客の観点から見た全事業である。したがって、マーケティングに対する関心と責任は、企業の全領域に浸透させることが不可欠である（</a:t>
            </a:r>
            <a:r>
              <a:rPr kumimoji="1" lang="en-US" altLang="ja-JP" sz="1200" kern="1200" dirty="0" err="1">
                <a:solidFill>
                  <a:schemeClr val="tx1"/>
                </a:solidFill>
                <a:latin typeface="+mn-lt"/>
                <a:ea typeface="+mn-ea"/>
                <a:cs typeface="+mn-cs"/>
              </a:rPr>
              <a:t>P.F.Drucker</a:t>
            </a:r>
            <a:r>
              <a:rPr kumimoji="1" lang="en-US" altLang="ja-JP" sz="1200" kern="1200" dirty="0">
                <a:solidFill>
                  <a:schemeClr val="tx1"/>
                </a:solidFill>
                <a:latin typeface="+mn-lt"/>
                <a:ea typeface="+mn-ea"/>
                <a:cs typeface="+mn-cs"/>
              </a:rPr>
              <a:t>, 1954, p.49.</a:t>
            </a:r>
            <a:r>
              <a:rPr kumimoji="1" lang="ja-JP" altLang="ja-JP" sz="1200" kern="1200" dirty="0">
                <a:solidFill>
                  <a:schemeClr val="tx1"/>
                </a:solidFill>
                <a:latin typeface="+mn-lt"/>
                <a:ea typeface="+mn-ea"/>
                <a:cs typeface="+mn-cs"/>
              </a:rPr>
              <a:t>）。</a:t>
            </a:r>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14</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にもかかわらず、</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ドラッカーは「経済の暗黒大陸“流通”」において「今日われわれは、ナポレオンと同時代の人々がアフリカ大陸の内部について知っていた程度しか、流通機構について知らない」と表現した（</a:t>
            </a:r>
            <a:r>
              <a:rPr kumimoji="1" lang="en-US" altLang="ja-JP" sz="1200" kern="1200" dirty="0" err="1">
                <a:solidFill>
                  <a:schemeClr val="tx1"/>
                </a:solidFill>
                <a:latin typeface="+mn-lt"/>
                <a:ea typeface="+mn-ea"/>
                <a:cs typeface="+mn-cs"/>
              </a:rPr>
              <a:t>P.F.Drucker</a:t>
            </a:r>
            <a:r>
              <a:rPr kumimoji="1" lang="en-US" altLang="ja-JP" sz="1200" kern="1200" dirty="0">
                <a:solidFill>
                  <a:schemeClr val="tx1"/>
                </a:solidFill>
                <a:latin typeface="+mn-lt"/>
                <a:ea typeface="+mn-ea"/>
                <a:cs typeface="+mn-cs"/>
              </a:rPr>
              <a:t>, 1962, p.103.</a:t>
            </a:r>
            <a:r>
              <a:rPr kumimoji="1" lang="ja-JP" altLang="ja-JP" sz="1200" kern="1200" dirty="0">
                <a:solidFill>
                  <a:schemeClr val="tx1"/>
                </a:solidFill>
                <a:latin typeface="+mn-lt"/>
                <a:ea typeface="+mn-ea"/>
                <a:cs typeface="+mn-cs"/>
              </a:rPr>
              <a:t>）。多くの製造企業は、伝統的に製造部門における管理と合理化そしてコストの削減に労力を費やしてきたが、製品が工場から出荷された後の流通チャネルにおいて発生するコストにはほとんど知らない。また製造企業の代わりに顧客に接し、製品を販売し、製品が有する物質的特性を経済的価値に転換させる流通チャネルの経済的役割についてはほとんど注目されていない。これは卸売業者と小売業者などの流通企業が、会社法・会計制度上では製造企業とは別の企業であるためである。顧客が支払う価格、全体のコストの半分は流通チャネルにおいて発生しているところに注意が必要で、顧客は製品そのものを購入するのでもなければ、製品そのものから得られる価値だけに満足するのでもない。</a:t>
            </a:r>
            <a:endParaRPr kumimoji="1" lang="en-US" altLang="ja-JP" sz="120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経済の暗黒大陸」と表現された流通チャネル組織とそれによるサービス、そこから発生するコストをも含む“われわれの製品”に対する顧客の価値に重点を置くマーケティング・コンセプトについての再考が行われたのである。すなわち、生産部門だけの合理化だけでは不十分であり、顧客志向のマーケティング・コンセプトを企業の</a:t>
            </a:r>
            <a:r>
              <a:rPr kumimoji="1" lang="en-US" altLang="ja-JP" sz="1200" kern="1200" dirty="0" err="1">
                <a:solidFill>
                  <a:schemeClr val="tx1"/>
                </a:solidFill>
                <a:latin typeface="+mn-lt"/>
                <a:ea typeface="+mn-ea"/>
                <a:cs typeface="+mn-cs"/>
              </a:rPr>
              <a:t>全領域</a:t>
            </a:r>
            <a:r>
              <a:rPr kumimoji="1" lang="en-US" altLang="ja-JP" sz="1200" kern="1200" dirty="0">
                <a:solidFill>
                  <a:schemeClr val="tx1"/>
                </a:solidFill>
                <a:latin typeface="+mn-lt"/>
                <a:ea typeface="+mn-ea"/>
                <a:cs typeface="+mn-cs"/>
              </a:rPr>
              <a:t>(・・・)</a:t>
            </a:r>
            <a:r>
              <a:rPr kumimoji="1" lang="ja-JP" altLang="ja-JP" sz="1200" kern="1200" dirty="0" err="1">
                <a:solidFill>
                  <a:schemeClr val="tx1"/>
                </a:solidFill>
                <a:latin typeface="+mn-lt"/>
                <a:ea typeface="+mn-ea"/>
                <a:cs typeface="+mn-cs"/>
              </a:rPr>
              <a:t>に浸</a:t>
            </a:r>
            <a:r>
              <a:rPr kumimoji="1" lang="ja-JP" altLang="ja-JP" sz="1200" kern="1200" dirty="0">
                <a:solidFill>
                  <a:schemeClr val="tx1"/>
                </a:solidFill>
                <a:latin typeface="+mn-lt"/>
                <a:ea typeface="+mn-ea"/>
                <a:cs typeface="+mn-cs"/>
              </a:rPr>
              <a:t>透させ、流通チャネル組織の合理化と流通チャネルにおけるコストの削減などを含む全体のプロセスをトータルにマネジメントしなければならないのである。このような顧客志向のトータル・マネジメントは、様々な部分の集合である企業活動においては部分の最適化ではなく全体の最適化が必要であるという</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ドラッカーのマネジメント思想の表れでもある。</a:t>
            </a:r>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ドラッカーは、自社に対する強いロイヤルティを持って継続的に購入してくれる「顧客の創造」を実現するための全体最適化、トータル・マネジメントを提唱した。</a:t>
            </a:r>
          </a:p>
          <a:p>
            <a:r>
              <a:rPr kumimoji="1" lang="ja-JP" altLang="ja-JP" sz="1200" kern="1200" dirty="0">
                <a:solidFill>
                  <a:schemeClr val="tx1"/>
                </a:solidFill>
                <a:latin typeface="+mn-lt"/>
                <a:ea typeface="+mn-ea"/>
                <a:cs typeface="+mn-cs"/>
              </a:rPr>
              <a:t>　そして</a:t>
            </a:r>
            <a:r>
              <a:rPr kumimoji="1" lang="en-US" altLang="ja-JP" sz="1200" kern="1200" dirty="0">
                <a:solidFill>
                  <a:schemeClr val="tx1"/>
                </a:solidFill>
                <a:latin typeface="+mn-lt"/>
                <a:ea typeface="+mn-ea"/>
                <a:cs typeface="+mn-cs"/>
              </a:rPr>
              <a:t>W.</a:t>
            </a:r>
            <a:r>
              <a:rPr kumimoji="1" lang="ja-JP" altLang="ja-JP" sz="1200" kern="1200" dirty="0">
                <a:solidFill>
                  <a:schemeClr val="tx1"/>
                </a:solidFill>
                <a:latin typeface="+mn-lt"/>
                <a:ea typeface="+mn-ea"/>
                <a:cs typeface="+mn-cs"/>
              </a:rPr>
              <a:t>オルダーソンは、従来企業内の販売組織に限定されていた販売管理として理解されていたマーケティングを、企業経営のすべての側面に関わる視点、マインド、そして実践として位置付けている。そして、市場調査、製品開発、価格、販売、品質管理などの様々な活動に対する諸関係を示し、これら経営目的達成のための諸資源を組織的な管理と評価を行うという統合的マーケティング理論を展開し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en-US" altLang="ja-JP" sz="1200" kern="1200" dirty="0">
                <a:solidFill>
                  <a:schemeClr val="tx1"/>
                </a:solidFill>
                <a:latin typeface="+mn-lt"/>
                <a:ea typeface="+mn-ea"/>
                <a:cs typeface="+mn-cs"/>
              </a:rPr>
              <a:t>1960</a:t>
            </a:r>
            <a:r>
              <a:rPr kumimoji="1" lang="ja-JP" altLang="ja-JP" sz="1200" kern="1200" dirty="0">
                <a:solidFill>
                  <a:schemeClr val="tx1"/>
                </a:solidFill>
                <a:latin typeface="+mn-lt"/>
                <a:ea typeface="+mn-ea"/>
                <a:cs typeface="+mn-cs"/>
              </a:rPr>
              <a:t>年に発表された</a:t>
            </a:r>
            <a:r>
              <a:rPr kumimoji="1" lang="en-US" altLang="ja-JP" sz="1200" kern="1200" dirty="0">
                <a:solidFill>
                  <a:schemeClr val="tx1"/>
                </a:solidFill>
                <a:latin typeface="+mn-lt"/>
                <a:ea typeface="+mn-ea"/>
                <a:cs typeface="+mn-cs"/>
              </a:rPr>
              <a:t>T.</a:t>
            </a:r>
            <a:r>
              <a:rPr kumimoji="1" lang="ja-JP" altLang="ja-JP" sz="1200" kern="1200" dirty="0">
                <a:solidFill>
                  <a:schemeClr val="tx1"/>
                </a:solidFill>
                <a:latin typeface="+mn-lt"/>
                <a:ea typeface="+mn-ea"/>
                <a:cs typeface="+mn-cs"/>
              </a:rPr>
              <a:t>レビットの「マーケティング近視眼（</a:t>
            </a:r>
            <a:r>
              <a:rPr kumimoji="1" lang="en-US" altLang="ja-JP" sz="1200" kern="1200" dirty="0">
                <a:solidFill>
                  <a:schemeClr val="tx1"/>
                </a:solidFill>
                <a:latin typeface="+mn-lt"/>
                <a:ea typeface="+mn-ea"/>
                <a:cs typeface="+mn-cs"/>
              </a:rPr>
              <a:t>Marketing Myopia</a:t>
            </a:r>
            <a:r>
              <a:rPr kumimoji="1" lang="ja-JP" altLang="ja-JP" sz="1200" kern="1200" dirty="0">
                <a:solidFill>
                  <a:schemeClr val="tx1"/>
                </a:solidFill>
                <a:latin typeface="+mn-lt"/>
                <a:ea typeface="+mn-ea"/>
                <a:cs typeface="+mn-cs"/>
              </a:rPr>
              <a:t>）」は、世界経済が高度成長の時代を迎え、「つくれば売れる」と言われていた時代に「製品をつくる前に顧客のニーズを把握することが先決である」と説き、顧客志向のマーケティング・コンセプトを根付かせた。</a:t>
            </a:r>
          </a:p>
          <a:p>
            <a:r>
              <a:rPr kumimoji="1" lang="ja-JP" altLang="ja-JP" sz="1200" kern="1200" dirty="0">
                <a:solidFill>
                  <a:schemeClr val="tx1"/>
                </a:solidFill>
                <a:latin typeface="+mn-lt"/>
                <a:ea typeface="+mn-ea"/>
                <a:cs typeface="+mn-cs"/>
              </a:rPr>
              <a:t>　</a:t>
            </a:r>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17</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を軽視してきたために成長産業を衰退させてきた鉄道産業と映画産業などを取り上げて「マーケティング近視眼」に陥ったと指摘したのである。それが示唆するものは次のように整理できる。</a:t>
            </a:r>
          </a:p>
          <a:p>
            <a:endParaRPr kumimoji="1" lang="ja-JP" altLang="en-US" dirty="0"/>
          </a:p>
          <a:p>
            <a:r>
              <a:rPr kumimoji="1" lang="ja-JP" altLang="ja-JP" sz="1200" kern="1200" dirty="0">
                <a:solidFill>
                  <a:schemeClr val="tx1"/>
                </a:solidFill>
                <a:latin typeface="+mn-lt"/>
                <a:ea typeface="+mn-ea"/>
                <a:cs typeface="+mn-cs"/>
              </a:rPr>
              <a:t>　第一に、企業は顧客と顧客にとっての価値を正しく理解することによって事業の定義を見出せる。企業は単に商品を生産することではなく、マーケティングを重視すべきで、そのマーケティングは販売と「字義以上に大きく異なる」ということを強調した。特に、一般的には生産の天才として評価されるだけの</a:t>
            </a:r>
            <a:r>
              <a:rPr kumimoji="1" lang="en-US" altLang="ja-JP" sz="1200" kern="1200" dirty="0">
                <a:solidFill>
                  <a:schemeClr val="tx1"/>
                </a:solidFill>
                <a:latin typeface="+mn-lt"/>
                <a:ea typeface="+mn-ea"/>
                <a:cs typeface="+mn-cs"/>
              </a:rPr>
              <a:t>H.</a:t>
            </a:r>
            <a:r>
              <a:rPr kumimoji="1" lang="ja-JP" altLang="ja-JP" sz="1200" kern="1200" dirty="0">
                <a:solidFill>
                  <a:schemeClr val="tx1"/>
                </a:solidFill>
                <a:latin typeface="+mn-lt"/>
                <a:ea typeface="+mn-ea"/>
                <a:cs typeface="+mn-cs"/>
              </a:rPr>
              <a:t>フォードについて「アメリカ史上、最も優れたマーケター」「彼の本当の才能はマーケティングにあった」と再評価している点は実にユニークである。</a:t>
            </a:r>
            <a:endParaRPr kumimoji="1" lang="ja-JP" altLang="en-US"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第二に、人口の増加はマーケットを成長させ、大量生産による低コストを実現すれば、高利益をもたらすという「マーケティング近視眼」に陥ることを防ぐためには、創造的破壊が重要であるとした。それは、製品開発のための新技術を開発するための研究開発ではなく、顧客に価値と満足を提供するための発想の転換、すなわちマーケティングそのもののイノベーションで新たな価値を創造する必要性を意味していた。そしてこのようなマーケティングの実践は経営者の指揮によって行われるべきであるとしたのである。第三に、「マーケティング近視眼」は</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ドラッカーのいう顧客志向のマーケティング・コンセプトを具体化させたものであった。</a:t>
            </a:r>
            <a:r>
              <a:rPr kumimoji="1" lang="en-US" altLang="ja-JP" sz="1200" kern="1200" dirty="0">
                <a:solidFill>
                  <a:schemeClr val="tx1"/>
                </a:solidFill>
                <a:latin typeface="+mn-lt"/>
                <a:ea typeface="+mn-ea"/>
                <a:cs typeface="+mn-cs"/>
              </a:rPr>
              <a:t>T.</a:t>
            </a:r>
            <a:r>
              <a:rPr kumimoji="1" lang="ja-JP" altLang="ja-JP" sz="1200" kern="1200" dirty="0">
                <a:solidFill>
                  <a:schemeClr val="tx1"/>
                </a:solidFill>
                <a:latin typeface="+mn-lt"/>
                <a:ea typeface="+mn-ea"/>
                <a:cs typeface="+mn-cs"/>
              </a:rPr>
              <a:t>レビット（</a:t>
            </a:r>
            <a:r>
              <a:rPr kumimoji="1" lang="en-US" altLang="ja-JP" sz="1200" kern="1200" dirty="0">
                <a:solidFill>
                  <a:schemeClr val="tx1"/>
                </a:solidFill>
                <a:latin typeface="+mn-lt"/>
                <a:ea typeface="+mn-ea"/>
                <a:cs typeface="+mn-cs"/>
              </a:rPr>
              <a:t>1975</a:t>
            </a:r>
            <a:r>
              <a:rPr kumimoji="1" lang="ja-JP" altLang="ja-JP" sz="1200" kern="1200" dirty="0">
                <a:solidFill>
                  <a:schemeClr val="tx1"/>
                </a:solidFill>
                <a:latin typeface="+mn-lt"/>
                <a:ea typeface="+mn-ea"/>
                <a:cs typeface="+mn-cs"/>
              </a:rPr>
              <a:t>）は「『マーケティング近視眼』が意図したものは分析や処方ですらなかった。それが意図したのは啓蒙であった」と述べており、これは</a:t>
            </a:r>
            <a:r>
              <a:rPr kumimoji="1" lang="en-US" altLang="ja-JP" sz="1200" kern="1200" dirty="0">
                <a:solidFill>
                  <a:schemeClr val="tx1"/>
                </a:solidFill>
                <a:latin typeface="+mn-lt"/>
                <a:ea typeface="+mn-ea"/>
                <a:cs typeface="+mn-cs"/>
              </a:rPr>
              <a:t>T.</a:t>
            </a:r>
            <a:r>
              <a:rPr kumimoji="1" lang="ja-JP" altLang="ja-JP" sz="1200" kern="1200" dirty="0">
                <a:solidFill>
                  <a:schemeClr val="tx1"/>
                </a:solidFill>
                <a:latin typeface="+mn-lt"/>
                <a:ea typeface="+mn-ea"/>
                <a:cs typeface="+mn-cs"/>
              </a:rPr>
              <a:t>レビット自身が</a:t>
            </a:r>
            <a:r>
              <a:rPr kumimoji="1" lang="en-US" altLang="ja-JP" sz="1200" kern="1200" dirty="0">
                <a:solidFill>
                  <a:schemeClr val="tx1"/>
                </a:solidFill>
                <a:latin typeface="+mn-lt"/>
                <a:ea typeface="+mn-ea"/>
                <a:cs typeface="+mn-cs"/>
              </a:rPr>
              <a:t>1966</a:t>
            </a:r>
            <a:r>
              <a:rPr kumimoji="1" lang="ja-JP" altLang="ja-JP" sz="1200" kern="1200" dirty="0">
                <a:solidFill>
                  <a:schemeClr val="tx1"/>
                </a:solidFill>
                <a:latin typeface="+mn-lt"/>
                <a:ea typeface="+mn-ea"/>
                <a:cs typeface="+mn-cs"/>
              </a:rPr>
              <a:t>年に発表した「模倣戦略の優位性」を実践したことでもある。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ところが、</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は自らが築きあげてきた「マーケティング・マネジメント理論の集大成」の限界について言及している。成功を収めた大企業が「経費の高いマーケティング・リサーチを依頼したり、マス広告にばく大な予算を使ったり、大規模なマーケティング部門を運営」するような、科学化されたマーケティングを学ぶことは自らの教科書から学ぶことができる。しかし、全ての企業がこのようなマーケティングの「定式的な側面」を実践できるわけではない。むしろ、「限りのある資金をやりくりし、顧客に近いところで活動して顧客ニーズにより見合う解決策」を編み出すために、教科書には登場しない「真の創造性と熱意」を持ってマーケティングの「創造的な側面」を実践している企業の方が多いのである（</a:t>
            </a:r>
            <a:r>
              <a:rPr kumimoji="1" lang="en-US" altLang="ja-JP" sz="1200" kern="1200" dirty="0">
                <a:solidFill>
                  <a:schemeClr val="tx1"/>
                </a:solidFill>
                <a:latin typeface="+mn-lt"/>
                <a:ea typeface="+mn-ea"/>
                <a:cs typeface="+mn-cs"/>
              </a:rPr>
              <a:t>2001</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3</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4</a:t>
            </a:r>
            <a:r>
              <a:rPr kumimoji="1" lang="ja-JP" altLang="ja-JP" sz="1200" kern="1200" dirty="0">
                <a:solidFill>
                  <a:schemeClr val="tx1"/>
                </a:solidFill>
                <a:latin typeface="+mn-lt"/>
                <a:ea typeface="+mn-ea"/>
                <a:cs typeface="+mn-cs"/>
              </a:rPr>
              <a:t>頁）。</a:t>
            </a:r>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20</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すなわち、</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が理想とするマーケティングと現実とは程遠い。むしろ定式化されておらず、また逆に定式化されたマーケティングのルールを打ち破ろうとするマーケティングの創造的な側面が「効果的なマーケティング」の多くの部分を占めるのである。従って、</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がマーケティングの多くを定式化してきたように「真の創造性と熱意」を持ったマーケティングの「創造的な側面」を定式化していくことより、それら個々の多様性を認識し、多くの企業がいかに実践し、いかに効果を上げるかが重要な課題とな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a:p>
          <a:p>
            <a:endParaRPr kumimoji="1" lang="ja-JP" altLang="en-US"/>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21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さらに、</a:t>
            </a:r>
            <a:r>
              <a:rPr kumimoji="1" lang="en-US" altLang="ja-JP" dirty="0"/>
              <a:t>1914</a:t>
            </a:r>
            <a:r>
              <a:rPr kumimoji="1" lang="ja-JP" altLang="en-US" dirty="0"/>
              <a:t>年から第</a:t>
            </a:r>
            <a:r>
              <a:rPr kumimoji="1" lang="en-US" altLang="ja-JP" dirty="0"/>
              <a:t>1</a:t>
            </a:r>
            <a:r>
              <a:rPr kumimoji="1" lang="ja-JP" altLang="en-US" dirty="0"/>
              <a:t>次世界大戦が勃発したヨーロッパに多くの軍事物資を生産・輸出していたアメリカでは大幅な生産設備投資が行われ、生産拡大の一路をたどっていた。終戦の</a:t>
            </a:r>
            <a:r>
              <a:rPr kumimoji="1" lang="en-US" altLang="ja-JP" dirty="0"/>
              <a:t>1918</a:t>
            </a:r>
            <a:r>
              <a:rPr kumimoji="1" lang="ja-JP" altLang="en-US" dirty="0"/>
              <a:t>年まで、ヨーロッパでは</a:t>
            </a:r>
            <a:r>
              <a:rPr kumimoji="1" lang="en-US" altLang="ja-JP" dirty="0"/>
              <a:t>4</a:t>
            </a:r>
            <a:r>
              <a:rPr kumimoji="1" lang="ja-JP" altLang="en-US" dirty="0"/>
              <a:t>千万人以上の死傷者が出て「文明の終わり」とも言われる一方、アメリカでは軍事物資を中心とした工業製品の大量生産、所得増加、消費拡大が続き、</a:t>
            </a:r>
            <a:r>
              <a:rPr kumimoji="1" lang="en-US" altLang="ja-JP" dirty="0"/>
              <a:t>1920</a:t>
            </a:r>
            <a:r>
              <a:rPr kumimoji="1" lang="ja-JP" altLang="en-US" dirty="0"/>
              <a:t>年代には「永遠の繁栄」を夢見る社会へと変わっていたのである。</a:t>
            </a:r>
          </a:p>
          <a:p>
            <a:r>
              <a:rPr kumimoji="1" lang="ja-JP" altLang="en-US" dirty="0"/>
              <a:t>　しかし、アメリカの繁栄を支えてきた戦時中の生産規模の拡大と合理化による生産性の向上が終戦後には生産過剰の経済と社会を招き、</a:t>
            </a:r>
            <a:r>
              <a:rPr kumimoji="1" lang="en-US" altLang="ja-JP" dirty="0"/>
              <a:t>1929</a:t>
            </a:r>
            <a:r>
              <a:rPr kumimoji="1" lang="ja-JP" altLang="en-US" dirty="0"/>
              <a:t>年からの世界大恐慌へとつながっていったのである。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3</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a:t>
            </a:r>
            <a:r>
              <a:rPr kumimoji="1" lang="en-US" altLang="ja-JP" dirty="0"/>
              <a:t>20</a:t>
            </a:r>
            <a:r>
              <a:rPr kumimoji="1" lang="ja-JP" altLang="en-US" dirty="0"/>
              <a:t>世紀初頭のアメリカ企業の努力は生産規模の拡大と合理化による生産性の向上に向けられていた。これらによってコストの引き下げに成功すれば、低価格が実現され、市場における激しい競争が繰り広げられる市場で勝ち残る可能性が高くなると考えられていたのである。また、多様なかつ無数に存在する流通と販売の過程を管理することに比較すると、工場内における生産過程を科学的に管理することは容易で、生産過程の科学的な管理法と製品原価の計算法の発展は、いずれもこの時期における努力の成果である。</a:t>
            </a:r>
          </a:p>
          <a:p>
            <a:r>
              <a:rPr kumimoji="1" lang="ja-JP" altLang="en-US" dirty="0"/>
              <a:t>　しかし、生産の拡大、合理化、その管理技法の近代化だけでは、生産と消費の社会的不均衡を増大させたため、流通問題に対する製造企業の取り組みが必要となった。急速に拡大する生産を吸収するには不十分であった卸売・小売に流通を委ねるのではなく、製造企業が直接流通の問題を解決しようとする市場流通過程への介入が始まり、マーケティングが登場するのである。また、このような流通過程における企業活動の変化と発展は、体系的なマーケティング理論の研究へと結びついていった。</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4</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latin typeface="+mn-lt"/>
                <a:ea typeface="+mn-ea"/>
                <a:cs typeface="+mn-cs"/>
              </a:rPr>
              <a:t>A.W.</a:t>
            </a:r>
            <a:r>
              <a:rPr kumimoji="1" lang="ja-JP" altLang="ja-JP" sz="1200" kern="1200" dirty="0">
                <a:solidFill>
                  <a:schemeClr val="tx1"/>
                </a:solidFill>
                <a:latin typeface="+mn-lt"/>
                <a:ea typeface="+mn-ea"/>
                <a:cs typeface="+mn-cs"/>
              </a:rPr>
              <a:t>ショウは、近代科学が有する様々な知識（資産）が生産活動の組織化と改善に利用され、比較的効率の良い生産組織が確立しているが、その「生産の可能性が十分に利用されるためには、流通の問題が解決されなければならない。入手できる潜在的な財貨のために市場が見つけ出されなければならない」と主張した（</a:t>
            </a:r>
            <a:r>
              <a:rPr kumimoji="1" lang="en-US" altLang="ja-JP" sz="1200" kern="1200" dirty="0">
                <a:solidFill>
                  <a:schemeClr val="tx1"/>
                </a:solidFill>
                <a:latin typeface="+mn-lt"/>
                <a:ea typeface="+mn-ea"/>
                <a:cs typeface="+mn-cs"/>
              </a:rPr>
              <a:t>1915, p.43.</a:t>
            </a:r>
            <a:r>
              <a:rPr kumimoji="1" lang="ja-JP" altLang="ja-JP" sz="1200" kern="1200" dirty="0">
                <a:solidFill>
                  <a:schemeClr val="tx1"/>
                </a:solidFill>
                <a:latin typeface="+mn-lt"/>
                <a:ea typeface="+mn-ea"/>
                <a:cs typeface="+mn-cs"/>
              </a:rPr>
              <a:t>）。このように、企業の内部に存在する生産に注がれていた企業と経営学の関心を、企業の外部に存在する卸売・小売などの流通過程に向けさせ、さらに消費者のニーズや欲求の問題に取り組もうとする企業の積極的な行動を初めて体系化した</a:t>
            </a:r>
            <a:r>
              <a:rPr kumimoji="1" lang="en-US" altLang="ja-JP" sz="1200" kern="1200" dirty="0">
                <a:solidFill>
                  <a:schemeClr val="tx1"/>
                </a:solidFill>
                <a:latin typeface="+mn-lt"/>
                <a:ea typeface="+mn-ea"/>
                <a:cs typeface="+mn-cs"/>
              </a:rPr>
              <a:t>A.W.</a:t>
            </a:r>
            <a:r>
              <a:rPr kumimoji="1" lang="ja-JP" altLang="ja-JP" sz="1200" kern="1200" dirty="0">
                <a:solidFill>
                  <a:schemeClr val="tx1"/>
                </a:solidFill>
                <a:latin typeface="+mn-lt"/>
                <a:ea typeface="+mn-ea"/>
                <a:cs typeface="+mn-cs"/>
              </a:rPr>
              <a:t>ショウはマーケティング理論のパイオニアであったと評価できる。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a:t>
            </a:r>
            <a:r>
              <a:rPr kumimoji="1" lang="en-US" altLang="ja-JP" dirty="0"/>
              <a:t>R.S.</a:t>
            </a:r>
            <a:r>
              <a:rPr kumimoji="1" lang="ja-JP" altLang="en-US" dirty="0"/>
              <a:t>バトラーは、中間商人を排除する傾向を指摘しつつ、個別企業の視点からチャネル選択論を展開、マーケティングには販売活動以外にも人的販売や広告の問題も含まれることを示唆、製品の販売レベルにおける計画と実践を超えたマーケティング全体における計画と実践を説いた。このように、製品と市場、そして製品を市場に到達させるための方法としての取引チャネルについての研究を行ったことは、</a:t>
            </a:r>
            <a:r>
              <a:rPr kumimoji="1" lang="en-US" altLang="ja-JP" dirty="0"/>
              <a:t>4</a:t>
            </a:r>
            <a:r>
              <a:rPr kumimoji="1" lang="ja-JP" altLang="en-US" dirty="0" err="1"/>
              <a:t>つの</a:t>
            </a:r>
            <a:r>
              <a:rPr kumimoji="1" lang="en-US" altLang="ja-JP" dirty="0"/>
              <a:t>P</a:t>
            </a:r>
            <a:r>
              <a:rPr kumimoji="1" lang="ja-JP" altLang="en-US" dirty="0"/>
              <a:t>を中心に構成される現代マーケティング理論の原型であったとも考えられる。また</a:t>
            </a:r>
            <a:r>
              <a:rPr kumimoji="1" lang="en-US" altLang="ja-JP" dirty="0"/>
              <a:t>R.</a:t>
            </a:r>
            <a:r>
              <a:rPr kumimoji="1" lang="ja-JP" altLang="en-US" dirty="0"/>
              <a:t>バーテルズは、「ある意味において、マーケティング・ミックスは、バトラーのいうマーケティングの根源的概念に含まれた諸要因の現代版である」と評価している（</a:t>
            </a:r>
            <a:r>
              <a:rPr kumimoji="1" lang="en-US" altLang="ja-JP" dirty="0"/>
              <a:t>1993</a:t>
            </a:r>
            <a:r>
              <a:rPr kumimoji="1" lang="ja-JP" altLang="en-US" dirty="0" err="1"/>
              <a:t>、</a:t>
            </a:r>
            <a:r>
              <a:rPr kumimoji="1" lang="en-US" altLang="ja-JP" dirty="0"/>
              <a:t>346</a:t>
            </a:r>
            <a:r>
              <a:rPr kumimoji="1" lang="ja-JP" altLang="en-US" dirty="0"/>
              <a:t>頁）。</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a:t>
            </a:r>
            <a:r>
              <a:rPr kumimoji="1" lang="en-US" altLang="ja-JP" dirty="0"/>
              <a:t>M.T.</a:t>
            </a:r>
            <a:r>
              <a:rPr kumimoji="1" lang="ja-JP" altLang="en-US" dirty="0"/>
              <a:t>コープランドは、消費者をマーケティング活動の標的にするという点では</a:t>
            </a:r>
            <a:r>
              <a:rPr kumimoji="1" lang="en-US" altLang="ja-JP" dirty="0"/>
              <a:t>A.W.</a:t>
            </a:r>
            <a:r>
              <a:rPr kumimoji="1" lang="ja-JP" altLang="en-US" dirty="0"/>
              <a:t>ショウと</a:t>
            </a:r>
            <a:r>
              <a:rPr kumimoji="1" lang="en-US" altLang="ja-JP" dirty="0"/>
              <a:t>R.S.</a:t>
            </a:r>
            <a:r>
              <a:rPr kumimoji="1" lang="ja-JP" altLang="en-US" dirty="0"/>
              <a:t>バトラーなどと共通する。ところが、マーケティング計画の策定において、自社の製品が最終消費を目的とするものなのか、生産を目的とするものなのかで製品を消費財と生産財に分類することの重要性を指摘した。さらに、消費財を消費者の購買習慣に基づいて便宜品（最寄品）、買回品、専門品に分類、製造企業が特定の製品を販売する際、どのようなタイプのチャネルを選択するかを明らかにしている。このような消費者の購買習慣に基づいた消費財の「マーチャンダイジング」は、販売員、広告、ブランド、包装、在庫の回転、価格などを含む包括的で一貫した製品流通計画を策定、実践し、顧客との継続的安定的関係または製品に対する消費者のロイヤルティを形成することを基本としてい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7</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第</a:t>
            </a:r>
            <a:r>
              <a:rPr kumimoji="1" lang="en-US" altLang="ja-JP" sz="1200" kern="1200" dirty="0">
                <a:solidFill>
                  <a:schemeClr val="tx1"/>
                </a:solidFill>
                <a:latin typeface="+mn-lt"/>
                <a:ea typeface="+mn-ea"/>
                <a:cs typeface="+mn-cs"/>
              </a:rPr>
              <a:t>2</a:t>
            </a:r>
            <a:r>
              <a:rPr kumimoji="1" lang="ja-JP" altLang="ja-JP" sz="1200" kern="1200" dirty="0">
                <a:solidFill>
                  <a:schemeClr val="tx1"/>
                </a:solidFill>
                <a:latin typeface="+mn-lt"/>
                <a:ea typeface="+mn-ea"/>
                <a:cs typeface="+mn-cs"/>
              </a:rPr>
              <a:t>次世界大戦で世界は再び大きく変わっていた。戦場となっていた国々とその社会が大きく変化していたことはもちろん、アメリカでも経済的には再び膨大な富が蓄積され、国際政治的には強力な発言力が得られ、社会的には新たなかつ優秀な労働力が得られた。そして商品が売り出されることを待っている巨大な世界マーケットが得られ、企業にとっては機会が満ちあふれてい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8</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このような背景から、企業内部の生産活動を管理し、合理化し、製品原価を計算することで利益を追求していた単なる販売活動を意味する初期のマーケティングから、マーケティングの関心は企業外部の市場流通に向けられ、消費者の購買習慣までも</a:t>
            </a:r>
            <a:r>
              <a:rPr kumimoji="1" lang="ja-JP" altLang="ja-JP" sz="1200" kern="1200" dirty="0" err="1">
                <a:solidFill>
                  <a:schemeClr val="tx1"/>
                </a:solidFill>
                <a:latin typeface="+mn-lt"/>
                <a:ea typeface="+mn-ea"/>
                <a:cs typeface="+mn-cs"/>
              </a:rPr>
              <a:t>を</a:t>
            </a:r>
            <a:r>
              <a:rPr kumimoji="1" lang="ja-JP" altLang="ja-JP" sz="1200" kern="1200" dirty="0">
                <a:solidFill>
                  <a:schemeClr val="tx1"/>
                </a:solidFill>
                <a:latin typeface="+mn-lt"/>
                <a:ea typeface="+mn-ea"/>
                <a:cs typeface="+mn-cs"/>
              </a:rPr>
              <a:t>含む包括的な製品流通計画へと発展してきた企業のマーケティング活動を一層体系化し、現代マーケティングが登場するようになる。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en-US" dirty="0"/>
              <a:t>　マーケティング生成期を代表する</a:t>
            </a:r>
            <a:r>
              <a:rPr kumimoji="1" lang="en-US" altLang="ja-JP" dirty="0"/>
              <a:t>A.W.</a:t>
            </a:r>
            <a:r>
              <a:rPr kumimoji="1" lang="ja-JP" altLang="en-US" dirty="0"/>
              <a:t>ショウ、</a:t>
            </a:r>
            <a:r>
              <a:rPr kumimoji="1" lang="en-US" altLang="ja-JP" dirty="0"/>
              <a:t>R.S.</a:t>
            </a:r>
            <a:r>
              <a:rPr kumimoji="1" lang="ja-JP" altLang="en-US" dirty="0"/>
              <a:t>バトラー、</a:t>
            </a:r>
            <a:r>
              <a:rPr kumimoji="1" lang="en-US" altLang="ja-JP" dirty="0"/>
              <a:t>M.T.</a:t>
            </a:r>
            <a:r>
              <a:rPr kumimoji="1" lang="ja-JP" altLang="en-US" dirty="0"/>
              <a:t>コープランドなどからみられるように、従来のマーケティングにおいても企業の関心は消費者・顧客に向けられていた。しかし、マーケティングは販売活動として理解されていた。製品開発するための研究開発、大量生産を実現するための工場建設と機械設備への投資、生産の過程で発生する人件費などの費用をかけて生産されてしまった製品を販売することがマーケティングであると理解されていた。すなわち、顧客が必要としているモノ、顧客が求めているモノ、顧客の価値、顧客にとっての価値を置き去りにして、既に生産された製品を一刻も早くキャッシュに換えたいという売り手のニーズを充足させるための販売活動がマーケティングであると理解されていたのである。</a:t>
            </a:r>
          </a:p>
          <a:p>
            <a:endParaRPr kumimoji="1" lang="ja-JP" altLang="en-US" dirty="0"/>
          </a:p>
        </p:txBody>
      </p:sp>
      <p:sp>
        <p:nvSpPr>
          <p:cNvPr id="4" name="スライド番号プレースホルダ 3"/>
          <p:cNvSpPr>
            <a:spLocks noGrp="1"/>
          </p:cNvSpPr>
          <p:nvPr>
            <p:ph type="sldNum" sz="quarter" idx="10"/>
          </p:nvPr>
        </p:nvSpPr>
        <p:spPr/>
        <p:txBody>
          <a:bodyPr/>
          <a:lstStyle/>
          <a:p>
            <a:fld id="{1F473935-2E68-45D4-AB6B-5564EF72A833}" type="slidenum">
              <a:rPr kumimoji="1" lang="ja-JP" altLang="en-US" smtClean="0"/>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6221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204269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581148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655307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1278794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64678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982511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36858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10107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53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6154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479993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2041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a:t>マーケティングの世紀</a:t>
            </a:r>
            <a:endParaRPr kumimoji="1" lang="ja-JP" altLang="en-US" dirty="0"/>
          </a:p>
        </p:txBody>
      </p:sp>
      <p:sp>
        <p:nvSpPr>
          <p:cNvPr id="3" name="サブタイトル 2"/>
          <p:cNvSpPr>
            <a:spLocks noGrp="1"/>
          </p:cNvSpPr>
          <p:nvPr>
            <p:ph type="subTitle" idx="1"/>
          </p:nvPr>
        </p:nvSpPr>
        <p:spPr/>
        <p:txBody>
          <a:bodyPr/>
          <a:lstStyle/>
          <a:p>
            <a:r>
              <a:rPr lang="ja-JP" altLang="en-US" dirty="0">
                <a:solidFill>
                  <a:schemeClr val="tx1"/>
                </a:solidFill>
              </a:rPr>
              <a:t>マーケティングの発生と発展</a:t>
            </a:r>
            <a:endParaRPr kumimoji="1" lang="ja-JP" alt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従来のマーケティング</a:t>
            </a:r>
            <a:endParaRPr kumimoji="1" lang="ja-JP" altLang="en-US" dirty="0"/>
          </a:p>
        </p:txBody>
      </p:sp>
      <p:sp>
        <p:nvSpPr>
          <p:cNvPr id="3" name="コンテンツ プレースホルダ 2"/>
          <p:cNvSpPr>
            <a:spLocks noGrp="1"/>
          </p:cNvSpPr>
          <p:nvPr>
            <p:ph idx="1"/>
          </p:nvPr>
        </p:nvSpPr>
        <p:spPr/>
        <p:txBody>
          <a:bodyPr/>
          <a:lstStyle/>
          <a:p>
            <a:r>
              <a:rPr lang="ja-JP" altLang="en-US" dirty="0"/>
              <a:t>企業の関心は消費者に向けられていた</a:t>
            </a:r>
            <a:endParaRPr lang="en-US" altLang="ja-JP" dirty="0"/>
          </a:p>
          <a:p>
            <a:r>
              <a:rPr kumimoji="1" lang="ja-JP" altLang="en-US" dirty="0"/>
              <a:t>一方で、マーケティングは販売活動である</a:t>
            </a:r>
            <a:endParaRPr kumimoji="1" lang="en-US" altLang="ja-JP" dirty="0"/>
          </a:p>
          <a:p>
            <a:r>
              <a:rPr lang="ja-JP" altLang="en-US" dirty="0"/>
              <a:t>すでに生産されてしまった製品を販売することがマーケティングである</a:t>
            </a:r>
            <a:endParaRPr lang="en-US" altLang="ja-JP" dirty="0"/>
          </a:p>
          <a:p>
            <a:r>
              <a:rPr kumimoji="1" lang="ja-JP" altLang="en-US" dirty="0"/>
              <a:t>すでに生産された製品を現金に</a:t>
            </a:r>
            <a:r>
              <a:rPr lang="ja-JP" altLang="en-US" dirty="0"/>
              <a:t>かえるという売り手のニーズを満たすための販売活動がマーケティングであると理解されていた</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P.F.</a:t>
            </a:r>
            <a:r>
              <a:rPr lang="ja-JP" altLang="en-US" dirty="0"/>
              <a:t>ドラッカー</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企業の目的は、それぞれの企業の外にある。</a:t>
            </a:r>
            <a:endParaRPr lang="en-US" altLang="ja-JP" dirty="0"/>
          </a:p>
          <a:p>
            <a:r>
              <a:rPr lang="ja-JP" altLang="en-US" dirty="0"/>
              <a:t>企業の目的として有効な定義は「顧客の創造」</a:t>
            </a:r>
            <a:endParaRPr lang="en-US" altLang="ja-JP" dirty="0"/>
          </a:p>
          <a:p>
            <a:r>
              <a:rPr lang="ja-JP" altLang="en-US" dirty="0"/>
              <a:t>市場は、企業によって創造される</a:t>
            </a:r>
            <a:endParaRPr lang="en-US" altLang="ja-JP" dirty="0"/>
          </a:p>
          <a:p>
            <a:r>
              <a:rPr lang="ja-JP" altLang="en-US" dirty="0"/>
              <a:t>顧客が購入する商品を通じて得る価値を重視</a:t>
            </a:r>
            <a:endParaRPr lang="en-US" altLang="ja-JP" dirty="0"/>
          </a:p>
          <a:p>
            <a:r>
              <a:rPr lang="ja-JP" altLang="en-US" dirty="0"/>
              <a:t>企業活動の中心に顧客を据えた</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企業の定義をするもの</a:t>
            </a:r>
          </a:p>
        </p:txBody>
      </p:sp>
      <p:sp>
        <p:nvSpPr>
          <p:cNvPr id="3" name="コンテンツ プレースホルダ 2"/>
          <p:cNvSpPr>
            <a:spLocks noGrp="1"/>
          </p:cNvSpPr>
          <p:nvPr>
            <p:ph idx="1"/>
          </p:nvPr>
        </p:nvSpPr>
        <p:spPr/>
        <p:txBody>
          <a:bodyPr/>
          <a:lstStyle/>
          <a:p>
            <a:r>
              <a:rPr lang="ja-JP" altLang="en-US" dirty="0"/>
              <a:t>「企業」「企業が展開する事業」の定義は企業自身によって決定されない</a:t>
            </a:r>
            <a:endParaRPr lang="en-US" altLang="ja-JP" dirty="0"/>
          </a:p>
          <a:p>
            <a:r>
              <a:rPr lang="ja-JP" altLang="en-US" dirty="0"/>
              <a:t>「企業」「企業が展開する事業」の定義は顧客が決定する</a:t>
            </a:r>
            <a:endParaRPr lang="en-US" altLang="ja-JP" dirty="0"/>
          </a:p>
          <a:p>
            <a:r>
              <a:rPr lang="ja-JP" altLang="en-US" dirty="0"/>
              <a:t>顧客にとっての価値によって定義が決定されるのである。</a:t>
            </a: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顧客志向のマーケティング・コンセプト</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マーケティングの目的はセリングを不要なことにすること。</a:t>
            </a:r>
            <a:endParaRPr lang="en-US" altLang="ja-JP" dirty="0"/>
          </a:p>
          <a:p>
            <a:r>
              <a:rPr lang="ja-JP" altLang="en-US" dirty="0"/>
              <a:t>顧客を理解し、製品が顧客のニーズに合致すれば自ずと売れてしまう。</a:t>
            </a:r>
            <a:endParaRPr lang="en-US" altLang="ja-JP" dirty="0"/>
          </a:p>
          <a:p>
            <a:r>
              <a:rPr lang="ja-JP" altLang="en-US" dirty="0"/>
              <a:t>典型的な売り手（供給側）の論理とは反対</a:t>
            </a:r>
            <a:endParaRPr lang="en-US" altLang="ja-JP" dirty="0"/>
          </a:p>
          <a:p>
            <a:r>
              <a:rPr lang="ja-JP" altLang="en-US" dirty="0"/>
              <a:t>買い手（需要）の論理</a:t>
            </a:r>
            <a:endParaRPr lang="en-US" altLang="ja-JP" dirty="0"/>
          </a:p>
          <a:p>
            <a:r>
              <a:rPr lang="ja-JP" altLang="en-US" dirty="0"/>
              <a:t>「生産者が顧客に価値ある満足を与えるために必要な全ての活動の総和」</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マーケティングの位置づけ</a:t>
            </a:r>
          </a:p>
        </p:txBody>
      </p:sp>
      <p:sp>
        <p:nvSpPr>
          <p:cNvPr id="3" name="コンテンツ プレースホルダ 2"/>
          <p:cNvSpPr>
            <a:spLocks noGrp="1"/>
          </p:cNvSpPr>
          <p:nvPr>
            <p:ph idx="1"/>
          </p:nvPr>
        </p:nvSpPr>
        <p:spPr/>
        <p:txBody>
          <a:bodyPr>
            <a:normAutofit/>
          </a:bodyPr>
          <a:lstStyle/>
          <a:p>
            <a:r>
              <a:rPr lang="ja-JP" altLang="en-US" dirty="0"/>
              <a:t>「マーケティングは企業にとってあまりに基本的な活動である。</a:t>
            </a:r>
            <a:endParaRPr lang="en-US" altLang="ja-JP" dirty="0"/>
          </a:p>
          <a:p>
            <a:r>
              <a:rPr lang="ja-JP" altLang="en-US" dirty="0"/>
              <a:t>そのため、強力な販売部門をもち、そこにマーケティングを任せるだけでは不十分である。</a:t>
            </a:r>
            <a:endParaRPr lang="en-US" altLang="ja-JP" dirty="0"/>
          </a:p>
          <a:p>
            <a:r>
              <a:rPr lang="ja-JP" altLang="en-US" dirty="0"/>
              <a:t>マーケティングは販売よりもはるかに大きな活動である。</a:t>
            </a:r>
            <a:endParaRPr lang="en-US" altLang="ja-JP" dirty="0"/>
          </a:p>
          <a:p>
            <a:r>
              <a:rPr lang="ja-JP" altLang="en-US" dirty="0"/>
              <a:t>全事業に関わる活動である。</a:t>
            </a:r>
            <a:endParaRPr lang="en-US" altLang="ja-JP" dirty="0"/>
          </a:p>
          <a:p>
            <a:r>
              <a:rPr lang="ja-JP" altLang="en-US" dirty="0"/>
              <a:t>企業の全領域に浸透させることが不可欠である」と述べた。</a:t>
            </a:r>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プロセス全体の取り組み</a:t>
            </a:r>
          </a:p>
        </p:txBody>
      </p:sp>
      <p:sp>
        <p:nvSpPr>
          <p:cNvPr id="3" name="コンテンツ プレースホルダ 2"/>
          <p:cNvSpPr>
            <a:spLocks noGrp="1"/>
          </p:cNvSpPr>
          <p:nvPr>
            <p:ph idx="1"/>
          </p:nvPr>
        </p:nvSpPr>
        <p:spPr/>
        <p:txBody>
          <a:bodyPr>
            <a:normAutofit/>
          </a:bodyPr>
          <a:lstStyle/>
          <a:p>
            <a:r>
              <a:rPr lang="ja-JP" altLang="en-US" dirty="0"/>
              <a:t>製造部門におけるコストは十分に理解</a:t>
            </a:r>
            <a:endParaRPr lang="en-US" altLang="ja-JP" dirty="0"/>
          </a:p>
          <a:p>
            <a:r>
              <a:rPr lang="ja-JP" altLang="en-US" dirty="0"/>
              <a:t>流通チャネルにおけるコストはほとんど把握できない</a:t>
            </a:r>
            <a:endParaRPr lang="en-US" altLang="ja-JP" dirty="0"/>
          </a:p>
          <a:p>
            <a:r>
              <a:rPr lang="ja-JP" altLang="en-US" dirty="0"/>
              <a:t>会計上、流通チャネル上の企業は別企業だから</a:t>
            </a:r>
            <a:endParaRPr lang="en-US" altLang="ja-JP" dirty="0"/>
          </a:p>
          <a:p>
            <a:r>
              <a:rPr lang="ja-JP" altLang="en-US" dirty="0"/>
              <a:t>流通チャネルを含む全体のプロセスをトータルに管理</a:t>
            </a:r>
            <a:endParaRPr lang="en-US" altLang="ja-JP" dirty="0"/>
          </a:p>
          <a:p>
            <a:r>
              <a:rPr kumimoji="1" lang="ja-JP" altLang="en-US" dirty="0"/>
              <a:t>部分の最適化ではなく全体の最適化が必要</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W.</a:t>
            </a:r>
            <a:r>
              <a:rPr lang="ja-JP" altLang="en-US" dirty="0"/>
              <a:t>オルダーソン</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a:t>販売管理として理解されていたマーケティングを、企業経営のすべての側面に関わるものとして位置付けた</a:t>
            </a:r>
            <a:endParaRPr lang="en-US" altLang="ja-JP" dirty="0"/>
          </a:p>
          <a:p>
            <a:r>
              <a:rPr lang="ja-JP" altLang="en-US" dirty="0"/>
              <a:t>市場調査、製品開発、価格、販売、品質管理に対する関係を提示</a:t>
            </a:r>
            <a:endParaRPr lang="en-US" altLang="ja-JP" dirty="0"/>
          </a:p>
          <a:p>
            <a:r>
              <a:rPr lang="ja-JP" altLang="en-US" dirty="0"/>
              <a:t>経営目的達成のために資源を組織的に管理し評価する統合的マーケティング理論を展開</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T.</a:t>
            </a:r>
            <a:r>
              <a:rPr lang="ja-JP" altLang="en-US" dirty="0"/>
              <a:t>レビット</a:t>
            </a:r>
            <a:endParaRPr kumimoji="1" lang="ja-JP" altLang="en-US" dirty="0"/>
          </a:p>
        </p:txBody>
      </p:sp>
      <p:sp>
        <p:nvSpPr>
          <p:cNvPr id="3" name="コンテンツ プレースホルダ 2"/>
          <p:cNvSpPr>
            <a:spLocks noGrp="1"/>
          </p:cNvSpPr>
          <p:nvPr>
            <p:ph idx="1"/>
          </p:nvPr>
        </p:nvSpPr>
        <p:spPr/>
        <p:txBody>
          <a:bodyPr/>
          <a:lstStyle/>
          <a:p>
            <a:r>
              <a:rPr lang="ja-JP" altLang="en-US" dirty="0"/>
              <a:t>「マーケティング近視眼（</a:t>
            </a:r>
            <a:r>
              <a:rPr lang="en-US" altLang="ja-JP" dirty="0"/>
              <a:t>Marketing Myopia</a:t>
            </a:r>
            <a:r>
              <a:rPr lang="ja-JP" altLang="en-US" dirty="0"/>
              <a:t>）」</a:t>
            </a:r>
            <a:endParaRPr lang="en-US" altLang="ja-JP" dirty="0"/>
          </a:p>
          <a:p>
            <a:r>
              <a:rPr lang="ja-JP" altLang="en-US" dirty="0"/>
              <a:t>それは世界経済が高度成長の時代を迎え、「つくれば売れる」</a:t>
            </a:r>
            <a:endParaRPr lang="en-US" altLang="ja-JP" dirty="0"/>
          </a:p>
          <a:p>
            <a:r>
              <a:rPr lang="ja-JP" altLang="en-US" dirty="0"/>
              <a:t>製品をつくる前に顧客のニーズを把握することが先決</a:t>
            </a:r>
            <a:endParaRPr lang="en-US" altLang="ja-JP" dirty="0"/>
          </a:p>
          <a:p>
            <a:r>
              <a:rPr lang="ja-JP" altLang="en-US" dirty="0"/>
              <a:t>企業にマーケティング・コンセプトを根付かせた</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「マーケティング近視眼」の示唆</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a:t>顧客にとっての価値を正しく理解することにより事業の定義が見いだせる</a:t>
            </a:r>
            <a:endParaRPr kumimoji="1" lang="en-US" altLang="ja-JP" dirty="0"/>
          </a:p>
          <a:p>
            <a:r>
              <a:rPr lang="ja-JP" altLang="en-US" dirty="0"/>
              <a:t>マーケティング近視眼を回避するには創造的破壊が重要</a:t>
            </a:r>
            <a:endParaRPr lang="en-US" altLang="ja-JP" dirty="0"/>
          </a:p>
          <a:p>
            <a:r>
              <a:rPr kumimoji="1" lang="ja-JP" altLang="en-US" dirty="0"/>
              <a:t>顧客志向のマーケティング・コンセプトを具体化したもの</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P.</a:t>
            </a:r>
            <a:r>
              <a:rPr lang="ja-JP" altLang="en-US" dirty="0"/>
              <a:t>コトラー</a:t>
            </a:r>
            <a:endParaRPr kumimoji="1" lang="ja-JP" altLang="en-US" dirty="0"/>
          </a:p>
        </p:txBody>
      </p:sp>
      <p:sp>
        <p:nvSpPr>
          <p:cNvPr id="3" name="コンテンツ プレースホルダ 2"/>
          <p:cNvSpPr>
            <a:spLocks noGrp="1"/>
          </p:cNvSpPr>
          <p:nvPr>
            <p:ph idx="1"/>
          </p:nvPr>
        </p:nvSpPr>
        <p:spPr/>
        <p:txBody>
          <a:bodyPr>
            <a:normAutofit/>
          </a:bodyPr>
          <a:lstStyle/>
          <a:p>
            <a:r>
              <a:rPr lang="en-US" altLang="ja-JP" dirty="0"/>
              <a:t>『</a:t>
            </a:r>
            <a:r>
              <a:rPr lang="ja-JP" altLang="en-US" dirty="0"/>
              <a:t>マーケティング・マネジメント</a:t>
            </a:r>
            <a:r>
              <a:rPr lang="en-US" altLang="ja-JP" dirty="0"/>
              <a:t>』</a:t>
            </a:r>
          </a:p>
          <a:p>
            <a:r>
              <a:rPr lang="ja-JP" altLang="en-US" dirty="0"/>
              <a:t>約</a:t>
            </a:r>
            <a:r>
              <a:rPr lang="en-US" altLang="ja-JP" dirty="0"/>
              <a:t>40</a:t>
            </a:r>
            <a:r>
              <a:rPr lang="ja-JP" altLang="en-US" dirty="0"/>
              <a:t>年間にわたって重版</a:t>
            </a:r>
            <a:endParaRPr lang="en-US" altLang="ja-JP" dirty="0"/>
          </a:p>
          <a:p>
            <a:r>
              <a:rPr lang="en-US" altLang="ja-JP" dirty="0"/>
              <a:t>2012</a:t>
            </a:r>
            <a:r>
              <a:rPr lang="ja-JP" altLang="en-US" dirty="0"/>
              <a:t>年には第</a:t>
            </a:r>
            <a:r>
              <a:rPr lang="en-US" altLang="ja-JP" dirty="0"/>
              <a:t>14</a:t>
            </a:r>
            <a:r>
              <a:rPr lang="ja-JP" altLang="en-US" dirty="0"/>
              <a:t>版が出版</a:t>
            </a:r>
            <a:endParaRPr lang="en-US" altLang="ja-JP" dirty="0"/>
          </a:p>
          <a:p>
            <a:r>
              <a:rPr lang="ja-JP" altLang="en-US" dirty="0"/>
              <a:t>「マーケティング・マネジメント理論の集大成」</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１９世紀の変化</a:t>
            </a:r>
            <a:br>
              <a:rPr kumimoji="1" lang="en-US" altLang="ja-JP" dirty="0"/>
            </a:br>
            <a:r>
              <a:rPr kumimoji="1" lang="ja-JP" altLang="en-US" dirty="0"/>
              <a:t>株式会社制度のもたらした変化</a:t>
            </a:r>
          </a:p>
        </p:txBody>
      </p:sp>
      <p:sp>
        <p:nvSpPr>
          <p:cNvPr id="3" name="コンテンツ プレースホルダ 2"/>
          <p:cNvSpPr>
            <a:spLocks noGrp="1"/>
          </p:cNvSpPr>
          <p:nvPr>
            <p:ph idx="1"/>
          </p:nvPr>
        </p:nvSpPr>
        <p:spPr/>
        <p:txBody>
          <a:bodyPr/>
          <a:lstStyle/>
          <a:p>
            <a:r>
              <a:rPr lang="ja-JP" altLang="en-US" dirty="0"/>
              <a:t>月ごとの現金収入</a:t>
            </a:r>
            <a:endParaRPr lang="en-US" altLang="ja-JP" dirty="0"/>
          </a:p>
          <a:p>
            <a:r>
              <a:rPr lang="ja-JP" altLang="en-US" dirty="0"/>
              <a:t>国民所得の増大</a:t>
            </a:r>
            <a:endParaRPr lang="en-US" altLang="ja-JP" dirty="0"/>
          </a:p>
          <a:p>
            <a:r>
              <a:rPr kumimoji="1" lang="ja-JP" altLang="en-US" dirty="0"/>
              <a:t>企業の生産性の向上</a:t>
            </a:r>
            <a:endParaRPr kumimoji="1" lang="en-US" altLang="ja-JP" dirty="0"/>
          </a:p>
          <a:p>
            <a:r>
              <a:rPr kumimoji="1" lang="ja-JP" altLang="en-US" dirty="0"/>
              <a:t>「労働と労働者」「消費と文化」「</a:t>
            </a:r>
            <a:r>
              <a:rPr lang="ja-JP" altLang="en-US" dirty="0"/>
              <a:t>経済と社会」を変化させた</a:t>
            </a:r>
            <a:endParaRPr kumimoji="1"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マーケティング論の限界</a:t>
            </a:r>
          </a:p>
        </p:txBody>
      </p:sp>
      <p:sp>
        <p:nvSpPr>
          <p:cNvPr id="3" name="コンテンツ プレースホルダ 2"/>
          <p:cNvSpPr>
            <a:spLocks noGrp="1"/>
          </p:cNvSpPr>
          <p:nvPr>
            <p:ph idx="1"/>
          </p:nvPr>
        </p:nvSpPr>
        <p:spPr/>
        <p:txBody>
          <a:bodyPr>
            <a:normAutofit/>
          </a:bodyPr>
          <a:lstStyle/>
          <a:p>
            <a:r>
              <a:rPr lang="ja-JP" altLang="en-US" dirty="0"/>
              <a:t>「科学化されたマーケティング」は教科書から学ぶことができる。</a:t>
            </a:r>
            <a:endParaRPr lang="en-US" altLang="ja-JP" dirty="0"/>
          </a:p>
          <a:p>
            <a:r>
              <a:rPr lang="ja-JP" altLang="en-US" dirty="0"/>
              <a:t>全ての企業が「化学科されたマーケティング」を実践できるわけではない。</a:t>
            </a:r>
            <a:endParaRPr lang="en-US" altLang="ja-JP" dirty="0"/>
          </a:p>
          <a:p>
            <a:r>
              <a:rPr lang="ja-JP" altLang="en-US" dirty="0"/>
              <a:t>「真の創造性と熱意」を持ってマーケティングの「創造的な側面」を実践している企業の方が多い。</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創造的な側面の定式化</a:t>
            </a:r>
            <a:endParaRPr kumimoji="1" lang="ja-JP" altLang="en-US" dirty="0"/>
          </a:p>
        </p:txBody>
      </p:sp>
      <p:sp>
        <p:nvSpPr>
          <p:cNvPr id="3" name="コンテンツ プレースホルダ 2"/>
          <p:cNvSpPr>
            <a:spLocks noGrp="1"/>
          </p:cNvSpPr>
          <p:nvPr>
            <p:ph idx="1"/>
          </p:nvPr>
        </p:nvSpPr>
        <p:spPr/>
        <p:txBody>
          <a:bodyPr/>
          <a:lstStyle/>
          <a:p>
            <a:r>
              <a:rPr lang="ja-JP" altLang="en-US" dirty="0"/>
              <a:t>今後は「真の創造性と熱意」を持ったマーケティングの「創造的な側面」を定式化</a:t>
            </a:r>
            <a:endParaRPr lang="en-US" altLang="ja-JP" dirty="0"/>
          </a:p>
          <a:p>
            <a:r>
              <a:rPr lang="ja-JP" altLang="en-US" dirty="0"/>
              <a:t>個々の多様性を認識</a:t>
            </a:r>
            <a:endParaRPr lang="en-US" altLang="ja-JP" dirty="0"/>
          </a:p>
          <a:p>
            <a:r>
              <a:rPr lang="ja-JP" altLang="en-US" dirty="0"/>
              <a:t>多くの企業がいかに実践し、いかに効果を上げるかが重要な課題 </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第一次世界大戦の成果</a:t>
            </a:r>
          </a:p>
        </p:txBody>
      </p:sp>
      <p:sp>
        <p:nvSpPr>
          <p:cNvPr id="3" name="コンテンツ プレースホルダ 2"/>
          <p:cNvSpPr>
            <a:spLocks noGrp="1"/>
          </p:cNvSpPr>
          <p:nvPr>
            <p:ph idx="1"/>
          </p:nvPr>
        </p:nvSpPr>
        <p:spPr/>
        <p:txBody>
          <a:bodyPr/>
          <a:lstStyle/>
          <a:p>
            <a:r>
              <a:rPr kumimoji="1" lang="ja-JP" altLang="en-US" dirty="0"/>
              <a:t>ヨーロッパは「文明の終わり」</a:t>
            </a:r>
            <a:endParaRPr kumimoji="1" lang="en-US" altLang="ja-JP" dirty="0"/>
          </a:p>
          <a:p>
            <a:r>
              <a:rPr lang="ja-JP" altLang="en-US" dirty="0"/>
              <a:t>アメリカは「永遠の繁栄」</a:t>
            </a:r>
            <a:endParaRPr lang="en-US" altLang="ja-JP" dirty="0"/>
          </a:p>
          <a:p>
            <a:pPr lvl="1"/>
            <a:r>
              <a:rPr lang="ja-JP" altLang="en-US" dirty="0"/>
              <a:t>工業製品の大量生産</a:t>
            </a:r>
            <a:endParaRPr lang="en-US" altLang="ja-JP" dirty="0"/>
          </a:p>
          <a:p>
            <a:pPr lvl="1"/>
            <a:r>
              <a:rPr kumimoji="1" lang="ja-JP" altLang="en-US" dirty="0"/>
              <a:t>所得増加</a:t>
            </a:r>
            <a:endParaRPr kumimoji="1" lang="en-US" altLang="ja-JP" dirty="0"/>
          </a:p>
          <a:p>
            <a:pPr lvl="1"/>
            <a:r>
              <a:rPr lang="ja-JP" altLang="en-US" dirty="0"/>
              <a:t>消費拡大</a:t>
            </a:r>
            <a:endParaRPr lang="en-US" altLang="ja-JP" dirty="0"/>
          </a:p>
          <a:p>
            <a:r>
              <a:rPr lang="en-US" altLang="ja-JP" dirty="0"/>
              <a:t>WWI</a:t>
            </a:r>
            <a:r>
              <a:rPr lang="ja-JP" altLang="en-US" dirty="0"/>
              <a:t>特需による「生産規模の拡大」と合理化による「生産性の向上」により生産過剰</a:t>
            </a:r>
            <a:endParaRPr lang="en-US" altLang="ja-JP" dirty="0"/>
          </a:p>
          <a:p>
            <a:r>
              <a:rPr kumimoji="1" lang="ja-JP" altLang="en-US" dirty="0"/>
              <a:t>世界恐慌</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２０世紀の企業努力の方向性</a:t>
            </a:r>
          </a:p>
        </p:txBody>
      </p:sp>
      <p:sp>
        <p:nvSpPr>
          <p:cNvPr id="3" name="コンテンツ プレースホルダ 2"/>
          <p:cNvSpPr>
            <a:spLocks noGrp="1"/>
          </p:cNvSpPr>
          <p:nvPr>
            <p:ph idx="1"/>
          </p:nvPr>
        </p:nvSpPr>
        <p:spPr/>
        <p:txBody>
          <a:bodyPr>
            <a:normAutofit/>
          </a:bodyPr>
          <a:lstStyle/>
          <a:p>
            <a:r>
              <a:rPr lang="ja-JP" altLang="en-US" dirty="0"/>
              <a:t>企業努力の方向は「生産規模の拡大」と「合理化」による生産性の向上</a:t>
            </a:r>
            <a:endParaRPr lang="en-US" altLang="ja-JP" dirty="0"/>
          </a:p>
          <a:p>
            <a:r>
              <a:rPr lang="ja-JP" altLang="en-US" dirty="0"/>
              <a:t>コスト・ダウンによる低価格で競争を勝ち抜く</a:t>
            </a:r>
            <a:endParaRPr lang="en-US" altLang="ja-JP" dirty="0"/>
          </a:p>
          <a:p>
            <a:r>
              <a:rPr lang="ja-JP" altLang="en-US" dirty="0"/>
              <a:t>企業の外側にある流通過程、販売過程への取り組みより、内部にある生産過程の管理が容易</a:t>
            </a:r>
            <a:endParaRPr lang="en-US" altLang="ja-JP" dirty="0"/>
          </a:p>
          <a:p>
            <a:pPr lvl="1"/>
            <a:r>
              <a:rPr lang="ja-JP" altLang="en-US" dirty="0"/>
              <a:t>成果物は「科学的管理法」「原価計算」</a:t>
            </a:r>
            <a:endParaRPr lang="en-US" altLang="ja-JP" dirty="0"/>
          </a:p>
          <a:p>
            <a:r>
              <a:rPr lang="ja-JP" altLang="en-US" dirty="0"/>
              <a:t>生産と消費の不均衡が増大</a:t>
            </a:r>
            <a:endParaRPr lang="en-US" altLang="ja-JP" dirty="0"/>
          </a:p>
          <a:p>
            <a:r>
              <a:rPr lang="ja-JP" altLang="en-US" dirty="0"/>
              <a:t>マーケティングの登場</a:t>
            </a:r>
            <a:endParaRPr lang="en-US" altLang="ja-JP" dirty="0"/>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t>A.W.</a:t>
            </a:r>
            <a:r>
              <a:rPr kumimoji="1" lang="ja-JP" altLang="en-US" dirty="0"/>
              <a:t>ショウ</a:t>
            </a:r>
          </a:p>
        </p:txBody>
      </p:sp>
      <p:sp>
        <p:nvSpPr>
          <p:cNvPr id="3" name="コンテンツ プレースホルダ 2"/>
          <p:cNvSpPr>
            <a:spLocks noGrp="1"/>
          </p:cNvSpPr>
          <p:nvPr>
            <p:ph idx="1"/>
          </p:nvPr>
        </p:nvSpPr>
        <p:spPr/>
        <p:txBody>
          <a:bodyPr/>
          <a:lstStyle/>
          <a:p>
            <a:r>
              <a:rPr kumimoji="1" lang="ja-JP" altLang="en-US" dirty="0"/>
              <a:t>科学的な知識の活用により、効率的な生産組織が確立したことを指摘</a:t>
            </a:r>
            <a:endParaRPr kumimoji="1" lang="en-US" altLang="ja-JP" dirty="0"/>
          </a:p>
          <a:p>
            <a:r>
              <a:rPr lang="ja-JP" altLang="en-US" dirty="0"/>
              <a:t>生産能力が十分に活用されるためには流通の問題解決が必須課題</a:t>
            </a:r>
            <a:endParaRPr lang="en-US" altLang="ja-JP" dirty="0"/>
          </a:p>
          <a:p>
            <a:r>
              <a:rPr kumimoji="1" lang="ja-JP" altLang="en-US" dirty="0"/>
              <a:t>企業内部に注がれていた関心を企業外部に向けさせた</a:t>
            </a:r>
            <a:endParaRPr kumimoji="1" lang="en-US" altLang="ja-JP" dirty="0"/>
          </a:p>
          <a:p>
            <a:r>
              <a:rPr kumimoji="1" lang="ja-JP" altLang="en-US" dirty="0"/>
              <a:t>マーケティングのパイオニア</a:t>
            </a:r>
            <a:endParaRPr kumimoji="1" lang="en-US" altLang="ja-JP" dirty="0"/>
          </a:p>
          <a:p>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R.S.</a:t>
            </a:r>
            <a:r>
              <a:rPr lang="ja-JP" altLang="en-US" dirty="0"/>
              <a:t>バトラー</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個別企業の</a:t>
            </a:r>
            <a:r>
              <a:rPr lang="ja-JP" altLang="en-US" dirty="0"/>
              <a:t>視点によるマーケティング論の原型を提示</a:t>
            </a:r>
            <a:endParaRPr lang="en-US" altLang="ja-JP" dirty="0"/>
          </a:p>
          <a:p>
            <a:r>
              <a:rPr kumimoji="1" lang="ja-JP" altLang="en-US" dirty="0"/>
              <a:t>マーケティングの範疇に</a:t>
            </a:r>
            <a:r>
              <a:rPr lang="ja-JP" altLang="en-US" dirty="0"/>
              <a:t>販売活動・人的販売・広告を含み、製品・市場・流通チャネルに関する研究を行った。</a:t>
            </a:r>
            <a:endParaRPr lang="en-US" altLang="ja-JP" dirty="0"/>
          </a:p>
          <a:p>
            <a:r>
              <a:rPr lang="ja-JP" altLang="en-US" dirty="0"/>
              <a:t>４Ｐの原型であると評価</a:t>
            </a:r>
            <a:endParaRPr lang="en-US" altLang="ja-JP"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Ｍ．Ｔ．コープランド</a:t>
            </a:r>
          </a:p>
        </p:txBody>
      </p:sp>
      <p:sp>
        <p:nvSpPr>
          <p:cNvPr id="3" name="コンテンツ プレースホルダ 2"/>
          <p:cNvSpPr>
            <a:spLocks noGrp="1"/>
          </p:cNvSpPr>
          <p:nvPr>
            <p:ph idx="1"/>
          </p:nvPr>
        </p:nvSpPr>
        <p:spPr/>
        <p:txBody>
          <a:bodyPr>
            <a:normAutofit/>
          </a:bodyPr>
          <a:lstStyle/>
          <a:p>
            <a:r>
              <a:rPr kumimoji="1" lang="ja-JP" altLang="en-US" dirty="0"/>
              <a:t>「マーチャンダイジングの原理」</a:t>
            </a:r>
            <a:endParaRPr kumimoji="1" lang="en-US" altLang="ja-JP" dirty="0"/>
          </a:p>
          <a:p>
            <a:r>
              <a:rPr lang="ja-JP" altLang="en-US" dirty="0"/>
              <a:t>生産財と消費財の違いを重視</a:t>
            </a:r>
            <a:endParaRPr lang="en-US" altLang="ja-JP" dirty="0"/>
          </a:p>
          <a:p>
            <a:r>
              <a:rPr lang="ja-JP" altLang="en-US" dirty="0"/>
              <a:t>消費者の購買習慣に基づき消費財を分類</a:t>
            </a:r>
            <a:endParaRPr lang="en-US" altLang="ja-JP" dirty="0"/>
          </a:p>
          <a:p>
            <a:pPr marL="971550" lvl="1" indent="-514350">
              <a:buFont typeface="+mj-ea"/>
              <a:buAutoNum type="circleNumDbPlain"/>
            </a:pPr>
            <a:r>
              <a:rPr lang="ja-JP" altLang="en-US" dirty="0"/>
              <a:t>便宜品（最寄品）</a:t>
            </a:r>
            <a:endParaRPr lang="en-US" altLang="ja-JP" dirty="0"/>
          </a:p>
          <a:p>
            <a:pPr marL="971550" lvl="1" indent="-514350">
              <a:buFont typeface="+mj-ea"/>
              <a:buAutoNum type="circleNumDbPlain"/>
            </a:pPr>
            <a:r>
              <a:rPr lang="ja-JP" altLang="en-US" dirty="0"/>
              <a:t>買回品</a:t>
            </a:r>
            <a:endParaRPr lang="en-US" altLang="ja-JP" dirty="0"/>
          </a:p>
          <a:p>
            <a:pPr marL="971550" lvl="1" indent="-514350">
              <a:buFont typeface="+mj-ea"/>
              <a:buAutoNum type="circleNumDbPlain"/>
            </a:pPr>
            <a:r>
              <a:rPr lang="ja-JP" altLang="en-US" dirty="0"/>
              <a:t>専門品</a:t>
            </a:r>
            <a:endParaRPr lang="en-US" altLang="ja-JP" dirty="0"/>
          </a:p>
          <a:p>
            <a:pPr marL="514350" indent="-457200"/>
            <a:r>
              <a:rPr lang="ja-JP" altLang="en-US" dirty="0"/>
              <a:t>分類ごとのチャネル選択を明らかにした</a:t>
            </a:r>
            <a:endParaRPr lang="en-US" altLang="ja-JP" dirty="0"/>
          </a:p>
          <a:p>
            <a:pPr marL="514350" indent="-457200"/>
            <a:r>
              <a:rPr lang="ja-JP" altLang="en-US" dirty="0"/>
              <a:t>包括的・一貫した計画がロイヤルティを形成</a:t>
            </a:r>
            <a:endParaRPr lang="en-US" altLang="ja-JP" dirty="0"/>
          </a:p>
          <a:p>
            <a:endParaRPr lang="en-US" altLang="ja-JP"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現代のマーケティング</a:t>
            </a:r>
            <a:br>
              <a:rPr kumimoji="1" lang="en-US" altLang="ja-JP" dirty="0"/>
            </a:br>
            <a:r>
              <a:rPr kumimoji="1" lang="en-US" altLang="ja-JP" dirty="0"/>
              <a:t>WWII</a:t>
            </a:r>
            <a:r>
              <a:rPr kumimoji="1" lang="ja-JP" altLang="en-US" dirty="0"/>
              <a:t>によるアメリカの変化</a:t>
            </a:r>
          </a:p>
        </p:txBody>
      </p:sp>
      <p:sp>
        <p:nvSpPr>
          <p:cNvPr id="3" name="コンテンツ プレースホルダ 2"/>
          <p:cNvSpPr>
            <a:spLocks noGrp="1"/>
          </p:cNvSpPr>
          <p:nvPr>
            <p:ph idx="1"/>
          </p:nvPr>
        </p:nvSpPr>
        <p:spPr/>
        <p:txBody>
          <a:bodyPr/>
          <a:lstStyle/>
          <a:p>
            <a:r>
              <a:rPr lang="ja-JP" altLang="en-US" dirty="0"/>
              <a:t>経済的には再び膨大な富が蓄積</a:t>
            </a:r>
            <a:endParaRPr lang="en-US" altLang="ja-JP" dirty="0"/>
          </a:p>
          <a:p>
            <a:r>
              <a:rPr lang="ja-JP" altLang="en-US" dirty="0"/>
              <a:t>国際政治的に強力な発言力</a:t>
            </a:r>
            <a:endParaRPr lang="en-US" altLang="ja-JP" dirty="0"/>
          </a:p>
          <a:p>
            <a:r>
              <a:rPr lang="ja-JP" altLang="en-US" dirty="0"/>
              <a:t>社会的には新たなかつ優秀な労働力</a:t>
            </a:r>
            <a:endParaRPr lang="en-US" altLang="ja-JP" dirty="0"/>
          </a:p>
          <a:p>
            <a:r>
              <a:rPr lang="ja-JP" altLang="en-US" dirty="0"/>
              <a:t>巨大な世界マーケットの出現</a:t>
            </a:r>
            <a:endParaRPr lang="en-US" altLang="ja-JP"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第二次世界大戦後の企業</a:t>
            </a:r>
          </a:p>
        </p:txBody>
      </p:sp>
      <p:sp>
        <p:nvSpPr>
          <p:cNvPr id="3" name="コンテンツ プレースホルダ 2"/>
          <p:cNvSpPr>
            <a:spLocks noGrp="1"/>
          </p:cNvSpPr>
          <p:nvPr>
            <p:ph idx="1"/>
          </p:nvPr>
        </p:nvSpPr>
        <p:spPr/>
        <p:txBody>
          <a:bodyPr>
            <a:normAutofit/>
          </a:bodyPr>
          <a:lstStyle/>
          <a:p>
            <a:r>
              <a:rPr lang="ja-JP" altLang="en-US" dirty="0"/>
              <a:t>企業内部を管理し、低コストによる利益の追求と単なる販売活動を意味する初期のマーケティングからの脱皮</a:t>
            </a:r>
            <a:endParaRPr lang="en-US" altLang="ja-JP" dirty="0"/>
          </a:p>
          <a:p>
            <a:r>
              <a:rPr lang="ja-JP" altLang="en-US" dirty="0"/>
              <a:t>関心は企業外部の市場流通に向けられた。</a:t>
            </a:r>
            <a:endParaRPr lang="en-US" altLang="ja-JP" dirty="0"/>
          </a:p>
          <a:p>
            <a:r>
              <a:rPr lang="ja-JP" altLang="en-US" dirty="0"/>
              <a:t>消費者の購買習慣を含む包括的な製品流通計画へと発展</a:t>
            </a:r>
            <a:endParaRPr lang="en-US" altLang="ja-JP" dirty="0"/>
          </a:p>
          <a:p>
            <a:r>
              <a:rPr lang="ja-JP" altLang="en-US" dirty="0"/>
              <a:t>一層体系化した現代マーケティングが登場</a:t>
            </a:r>
            <a:endParaRPr lang="en-US" altLang="ja-JP" dirty="0"/>
          </a:p>
        </p:txBody>
      </p:sp>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411</TotalTime>
  <Words>4745</Words>
  <Application>Microsoft Office PowerPoint</Application>
  <PresentationFormat>ワイド画面</PresentationFormat>
  <Paragraphs>162</Paragraphs>
  <Slides>21</Slides>
  <Notes>19</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HG丸ｺﾞｼｯｸM-PRO</vt:lpstr>
      <vt:lpstr>Arial</vt:lpstr>
      <vt:lpstr>Calibri</vt:lpstr>
      <vt:lpstr>Times New Roman</vt:lpstr>
      <vt:lpstr>最上資料館</vt:lpstr>
      <vt:lpstr>マーケティングの世紀</vt:lpstr>
      <vt:lpstr>１９世紀の変化 株式会社制度のもたらした変化</vt:lpstr>
      <vt:lpstr>第一次世界大戦の成果</vt:lpstr>
      <vt:lpstr>２０世紀の企業努力の方向性</vt:lpstr>
      <vt:lpstr>A.W.ショウ</vt:lpstr>
      <vt:lpstr>R.S.バトラー</vt:lpstr>
      <vt:lpstr>Ｍ．Ｔ．コープランド</vt:lpstr>
      <vt:lpstr>現代のマーケティング WWIIによるアメリカの変化</vt:lpstr>
      <vt:lpstr>第二次世界大戦後の企業</vt:lpstr>
      <vt:lpstr>従来のマーケティング</vt:lpstr>
      <vt:lpstr>P.F.ドラッカー</vt:lpstr>
      <vt:lpstr>企業の定義をするもの</vt:lpstr>
      <vt:lpstr>顧客志向のマーケティング・コンセプト</vt:lpstr>
      <vt:lpstr>マーケティングの位置づけ</vt:lpstr>
      <vt:lpstr>プロセス全体の取り組み</vt:lpstr>
      <vt:lpstr>W.オルダーソン</vt:lpstr>
      <vt:lpstr>T.レビット</vt:lpstr>
      <vt:lpstr>「マーケティング近視眼」の示唆</vt:lpstr>
      <vt:lpstr>P.コトラー</vt:lpstr>
      <vt:lpstr>マーケティング論の限界</vt:lpstr>
      <vt:lpstr>創造的な側面の定式化</vt:lpstr>
    </vt:vector>
  </TitlesOfParts>
  <Company>jitaku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マーケティングの革新</dc:title>
  <dc:creator>kenbou</dc:creator>
  <cp:lastModifiedBy>ゆっくり市場調査論</cp:lastModifiedBy>
  <cp:revision>47</cp:revision>
  <dcterms:created xsi:type="dcterms:W3CDTF">2010-10-22T12:02:43Z</dcterms:created>
  <dcterms:modified xsi:type="dcterms:W3CDTF">2021-10-15T12:03:14Z</dcterms:modified>
</cp:coreProperties>
</file>