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4" r:id="rId9"/>
    <p:sldId id="263" r:id="rId10"/>
    <p:sldId id="265" r:id="rId11"/>
    <p:sldId id="286" r:id="rId12"/>
    <p:sldId id="266" r:id="rId13"/>
    <p:sldId id="267" r:id="rId14"/>
    <p:sldId id="268" r:id="rId15"/>
    <p:sldId id="287" r:id="rId16"/>
    <p:sldId id="269" r:id="rId17"/>
    <p:sldId id="270" r:id="rId18"/>
    <p:sldId id="271" r:id="rId19"/>
    <p:sldId id="290" r:id="rId20"/>
    <p:sldId id="277" r:id="rId21"/>
    <p:sldId id="289" r:id="rId22"/>
    <p:sldId id="272" r:id="rId23"/>
    <p:sldId id="288" r:id="rId24"/>
    <p:sldId id="274" r:id="rId25"/>
    <p:sldId id="275" r:id="rId26"/>
    <p:sldId id="276" r:id="rId27"/>
    <p:sldId id="278" r:id="rId28"/>
    <p:sldId id="280" r:id="rId2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545" autoAdjust="0"/>
  </p:normalViewPr>
  <p:slideViewPr>
    <p:cSldViewPr>
      <p:cViewPr varScale="1">
        <p:scale>
          <a:sx n="76" d="100"/>
          <a:sy n="76" d="100"/>
        </p:scale>
        <p:origin x="1914" y="54"/>
      </p:cViewPr>
      <p:guideLst>
        <p:guide orient="horz" pos="2160"/>
        <p:guide pos="3840"/>
      </p:guideLst>
    </p:cSldViewPr>
  </p:slideViewPr>
  <p:notesTextViewPr>
    <p:cViewPr>
      <p:scale>
        <a:sx n="100" d="100"/>
        <a:sy n="100" d="100"/>
      </p:scale>
      <p:origin x="0" y="0"/>
    </p:cViewPr>
  </p:notesTextViewPr>
  <p:gridSpacing cx="360045" cy="36004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E010B568-7F0B-42CF-8B0E-7EABD08CA930}"/>
    <pc:docChg chg="custSel modSld modMainMaster modNotesMaster">
      <pc:chgData name="ゆっくり市場調査論" userId="03e094fd-291a-4030-9f28-a3cc6b5984cc" providerId="ADAL" clId="{E010B568-7F0B-42CF-8B0E-7EABD08CA930}" dt="2020-11-28T07:31:10.331" v="11" actId="27636"/>
      <pc:docMkLst>
        <pc:docMk/>
      </pc:docMkLst>
      <pc:sldChg chg="modSp">
        <pc:chgData name="ゆっくり市場調査論" userId="03e094fd-291a-4030-9f28-a3cc6b5984cc" providerId="ADAL" clId="{E010B568-7F0B-42CF-8B0E-7EABD08CA930}" dt="2020-11-28T07:31:08.248" v="0"/>
        <pc:sldMkLst>
          <pc:docMk/>
          <pc:sldMk cId="0" sldId="256"/>
        </pc:sldMkLst>
        <pc:spChg chg="mod">
          <ac:chgData name="ゆっくり市場調査論" userId="03e094fd-291a-4030-9f28-a3cc6b5984cc" providerId="ADAL" clId="{E010B568-7F0B-42CF-8B0E-7EABD08CA930}" dt="2020-11-28T07:31:08.248" v="0"/>
          <ac:spMkLst>
            <pc:docMk/>
            <pc:sldMk cId="0" sldId="256"/>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56"/>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57"/>
        </pc:sldMkLst>
        <pc:spChg chg="mod">
          <ac:chgData name="ゆっくり市場調査論" userId="03e094fd-291a-4030-9f28-a3cc6b5984cc" providerId="ADAL" clId="{E010B568-7F0B-42CF-8B0E-7EABD08CA930}" dt="2020-11-28T07:31:08.248" v="0"/>
          <ac:spMkLst>
            <pc:docMk/>
            <pc:sldMk cId="0" sldId="257"/>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57"/>
            <ac:spMk id="3" creationId="{00000000-0000-0000-0000-000000000000}"/>
          </ac:spMkLst>
        </pc:spChg>
      </pc:sldChg>
      <pc:sldChg chg="modSp mod">
        <pc:chgData name="ゆっくり市場調査論" userId="03e094fd-291a-4030-9f28-a3cc6b5984cc" providerId="ADAL" clId="{E010B568-7F0B-42CF-8B0E-7EABD08CA930}" dt="2020-11-28T07:31:08.468" v="1" actId="27636"/>
        <pc:sldMkLst>
          <pc:docMk/>
          <pc:sldMk cId="0" sldId="258"/>
        </pc:sldMkLst>
        <pc:spChg chg="mod">
          <ac:chgData name="ゆっくり市場調査論" userId="03e094fd-291a-4030-9f28-a3cc6b5984cc" providerId="ADAL" clId="{E010B568-7F0B-42CF-8B0E-7EABD08CA930}" dt="2020-11-28T07:31:08.468" v="1" actId="27636"/>
          <ac:spMkLst>
            <pc:docMk/>
            <pc:sldMk cId="0" sldId="258"/>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58"/>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59"/>
        </pc:sldMkLst>
        <pc:spChg chg="mod">
          <ac:chgData name="ゆっくり市場調査論" userId="03e094fd-291a-4030-9f28-a3cc6b5984cc" providerId="ADAL" clId="{E010B568-7F0B-42CF-8B0E-7EABD08CA930}" dt="2020-11-28T07:31:08.248" v="0"/>
          <ac:spMkLst>
            <pc:docMk/>
            <pc:sldMk cId="0" sldId="259"/>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59"/>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60"/>
        </pc:sldMkLst>
        <pc:spChg chg="mod">
          <ac:chgData name="ゆっくり市場調査論" userId="03e094fd-291a-4030-9f28-a3cc6b5984cc" providerId="ADAL" clId="{E010B568-7F0B-42CF-8B0E-7EABD08CA930}" dt="2020-11-28T07:31:08.248" v="0"/>
          <ac:spMkLst>
            <pc:docMk/>
            <pc:sldMk cId="0" sldId="260"/>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0"/>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61"/>
        </pc:sldMkLst>
        <pc:spChg chg="mod">
          <ac:chgData name="ゆっくり市場調査論" userId="03e094fd-291a-4030-9f28-a3cc6b5984cc" providerId="ADAL" clId="{E010B568-7F0B-42CF-8B0E-7EABD08CA930}" dt="2020-11-28T07:31:08.248" v="0"/>
          <ac:spMkLst>
            <pc:docMk/>
            <pc:sldMk cId="0" sldId="261"/>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1"/>
            <ac:spMk id="3" creationId="{00000000-0000-0000-0000-000000000000}"/>
          </ac:spMkLst>
        </pc:spChg>
      </pc:sldChg>
      <pc:sldChg chg="modSp mod modNotes">
        <pc:chgData name="ゆっくり市場調査論" userId="03e094fd-291a-4030-9f28-a3cc6b5984cc" providerId="ADAL" clId="{E010B568-7F0B-42CF-8B0E-7EABD08CA930}" dt="2020-11-28T07:31:10.078" v="10"/>
        <pc:sldMkLst>
          <pc:docMk/>
          <pc:sldMk cId="0" sldId="262"/>
        </pc:sldMkLst>
        <pc:spChg chg="mod">
          <ac:chgData name="ゆっくり市場調査論" userId="03e094fd-291a-4030-9f28-a3cc6b5984cc" providerId="ADAL" clId="{E010B568-7F0B-42CF-8B0E-7EABD08CA930}" dt="2020-11-28T07:31:08.505" v="2" actId="27636"/>
          <ac:spMkLst>
            <pc:docMk/>
            <pc:sldMk cId="0" sldId="262"/>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2"/>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63"/>
        </pc:sldMkLst>
        <pc:spChg chg="mod">
          <ac:chgData name="ゆっくり市場調査論" userId="03e094fd-291a-4030-9f28-a3cc6b5984cc" providerId="ADAL" clId="{E010B568-7F0B-42CF-8B0E-7EABD08CA930}" dt="2020-11-28T07:31:08.248" v="0"/>
          <ac:spMkLst>
            <pc:docMk/>
            <pc:sldMk cId="0" sldId="263"/>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3"/>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64"/>
        </pc:sldMkLst>
        <pc:spChg chg="mod">
          <ac:chgData name="ゆっくり市場調査論" userId="03e094fd-291a-4030-9f28-a3cc6b5984cc" providerId="ADAL" clId="{E010B568-7F0B-42CF-8B0E-7EABD08CA930}" dt="2020-11-28T07:31:08.248" v="0"/>
          <ac:spMkLst>
            <pc:docMk/>
            <pc:sldMk cId="0" sldId="264"/>
            <ac:spMk id="4" creationId="{00000000-0000-0000-0000-000000000000}"/>
          </ac:spMkLst>
        </pc:spChg>
        <pc:picChg chg="mod">
          <ac:chgData name="ゆっくり市場調査論" userId="03e094fd-291a-4030-9f28-a3cc6b5984cc" providerId="ADAL" clId="{E010B568-7F0B-42CF-8B0E-7EABD08CA930}" dt="2020-11-28T07:31:10.078" v="10"/>
          <ac:picMkLst>
            <pc:docMk/>
            <pc:sldMk cId="0" sldId="264"/>
            <ac:picMk id="1026" creationId="{00000000-0000-0000-0000-000000000000}"/>
          </ac:picMkLst>
        </pc:picChg>
      </pc:sldChg>
      <pc:sldChg chg="modSp modNotes">
        <pc:chgData name="ゆっくり市場調査論" userId="03e094fd-291a-4030-9f28-a3cc6b5984cc" providerId="ADAL" clId="{E010B568-7F0B-42CF-8B0E-7EABD08CA930}" dt="2020-11-28T07:31:10.078" v="10"/>
        <pc:sldMkLst>
          <pc:docMk/>
          <pc:sldMk cId="0" sldId="265"/>
        </pc:sldMkLst>
        <pc:spChg chg="mod">
          <ac:chgData name="ゆっくり市場調査論" userId="03e094fd-291a-4030-9f28-a3cc6b5984cc" providerId="ADAL" clId="{E010B568-7F0B-42CF-8B0E-7EABD08CA930}" dt="2020-11-28T07:31:08.248" v="0"/>
          <ac:spMkLst>
            <pc:docMk/>
            <pc:sldMk cId="0" sldId="265"/>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5"/>
            <ac:spMk id="3" creationId="{00000000-0000-0000-0000-000000000000}"/>
          </ac:spMkLst>
        </pc:spChg>
      </pc:sldChg>
      <pc:sldChg chg="modSp mod modNotes">
        <pc:chgData name="ゆっくり市場調査論" userId="03e094fd-291a-4030-9f28-a3cc6b5984cc" providerId="ADAL" clId="{E010B568-7F0B-42CF-8B0E-7EABD08CA930}" dt="2020-11-28T07:31:10.078" v="10"/>
        <pc:sldMkLst>
          <pc:docMk/>
          <pc:sldMk cId="0" sldId="266"/>
        </pc:sldMkLst>
        <pc:spChg chg="mod">
          <ac:chgData name="ゆっくり市場調査論" userId="03e094fd-291a-4030-9f28-a3cc6b5984cc" providerId="ADAL" clId="{E010B568-7F0B-42CF-8B0E-7EABD08CA930}" dt="2020-11-28T07:31:08.524" v="3" actId="27636"/>
          <ac:spMkLst>
            <pc:docMk/>
            <pc:sldMk cId="0" sldId="266"/>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6"/>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67"/>
        </pc:sldMkLst>
        <pc:spChg chg="mod">
          <ac:chgData name="ゆっくり市場調査論" userId="03e094fd-291a-4030-9f28-a3cc6b5984cc" providerId="ADAL" clId="{E010B568-7F0B-42CF-8B0E-7EABD08CA930}" dt="2020-11-28T07:31:08.248" v="0"/>
          <ac:spMkLst>
            <pc:docMk/>
            <pc:sldMk cId="0" sldId="267"/>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7"/>
            <ac:spMk id="3" creationId="{00000000-0000-0000-0000-000000000000}"/>
          </ac:spMkLst>
        </pc:spChg>
      </pc:sldChg>
      <pc:sldChg chg="modSp mod modNotes">
        <pc:chgData name="ゆっくり市場調査論" userId="03e094fd-291a-4030-9f28-a3cc6b5984cc" providerId="ADAL" clId="{E010B568-7F0B-42CF-8B0E-7EABD08CA930}" dt="2020-11-28T07:31:10.078" v="10"/>
        <pc:sldMkLst>
          <pc:docMk/>
          <pc:sldMk cId="0" sldId="268"/>
        </pc:sldMkLst>
        <pc:spChg chg="mod">
          <ac:chgData name="ゆっくり市場調査論" userId="03e094fd-291a-4030-9f28-a3cc6b5984cc" providerId="ADAL" clId="{E010B568-7F0B-42CF-8B0E-7EABD08CA930}" dt="2020-11-28T07:31:08.248" v="0"/>
          <ac:spMkLst>
            <pc:docMk/>
            <pc:sldMk cId="0" sldId="268"/>
            <ac:spMk id="2" creationId="{00000000-0000-0000-0000-000000000000}"/>
          </ac:spMkLst>
        </pc:spChg>
        <pc:spChg chg="mod">
          <ac:chgData name="ゆっくり市場調査論" userId="03e094fd-291a-4030-9f28-a3cc6b5984cc" providerId="ADAL" clId="{E010B568-7F0B-42CF-8B0E-7EABD08CA930}" dt="2020-11-28T07:31:08.541" v="4" actId="27636"/>
          <ac:spMkLst>
            <pc:docMk/>
            <pc:sldMk cId="0" sldId="268"/>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69"/>
        </pc:sldMkLst>
        <pc:spChg chg="mod">
          <ac:chgData name="ゆっくり市場調査論" userId="03e094fd-291a-4030-9f28-a3cc6b5984cc" providerId="ADAL" clId="{E010B568-7F0B-42CF-8B0E-7EABD08CA930}" dt="2020-11-28T07:31:08.248" v="0"/>
          <ac:spMkLst>
            <pc:docMk/>
            <pc:sldMk cId="0" sldId="269"/>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69"/>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70"/>
        </pc:sldMkLst>
        <pc:spChg chg="mod">
          <ac:chgData name="ゆっくり市場調査論" userId="03e094fd-291a-4030-9f28-a3cc6b5984cc" providerId="ADAL" clId="{E010B568-7F0B-42CF-8B0E-7EABD08CA930}" dt="2020-11-28T07:31:08.248" v="0"/>
          <ac:spMkLst>
            <pc:docMk/>
            <pc:sldMk cId="0" sldId="270"/>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70"/>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71"/>
        </pc:sldMkLst>
        <pc:spChg chg="mod">
          <ac:chgData name="ゆっくり市場調査論" userId="03e094fd-291a-4030-9f28-a3cc6b5984cc" providerId="ADAL" clId="{E010B568-7F0B-42CF-8B0E-7EABD08CA930}" dt="2020-11-28T07:31:08.248" v="0"/>
          <ac:spMkLst>
            <pc:docMk/>
            <pc:sldMk cId="0" sldId="271"/>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71"/>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72"/>
        </pc:sldMkLst>
        <pc:spChg chg="mod">
          <ac:chgData name="ゆっくり市場調査論" userId="03e094fd-291a-4030-9f28-a3cc6b5984cc" providerId="ADAL" clId="{E010B568-7F0B-42CF-8B0E-7EABD08CA930}" dt="2020-11-28T07:31:08.248" v="0"/>
          <ac:spMkLst>
            <pc:docMk/>
            <pc:sldMk cId="0" sldId="272"/>
            <ac:spMk id="46082"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84"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85"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86"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87"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90"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93"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94"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95" creationId="{00000000-0000-0000-0000-000000000000}"/>
          </ac:spMkLst>
        </pc:spChg>
        <pc:spChg chg="mod">
          <ac:chgData name="ゆっくり市場調査論" userId="03e094fd-291a-4030-9f28-a3cc6b5984cc" providerId="ADAL" clId="{E010B568-7F0B-42CF-8B0E-7EABD08CA930}" dt="2020-11-28T07:31:10.078" v="10"/>
          <ac:spMkLst>
            <pc:docMk/>
            <pc:sldMk cId="0" sldId="272"/>
            <ac:spMk id="46096" creationId="{00000000-0000-0000-0000-000000000000}"/>
          </ac:spMkLst>
        </pc:spChg>
      </pc:sldChg>
      <pc:sldChg chg="modSp mod modNotes">
        <pc:chgData name="ゆっくり市場調査論" userId="03e094fd-291a-4030-9f28-a3cc6b5984cc" providerId="ADAL" clId="{E010B568-7F0B-42CF-8B0E-7EABD08CA930}" dt="2020-11-28T07:31:10.078" v="10"/>
        <pc:sldMkLst>
          <pc:docMk/>
          <pc:sldMk cId="0" sldId="274"/>
        </pc:sldMkLst>
        <pc:spChg chg="mod">
          <ac:chgData name="ゆっくり市場調査論" userId="03e094fd-291a-4030-9f28-a3cc6b5984cc" providerId="ADAL" clId="{E010B568-7F0B-42CF-8B0E-7EABD08CA930}" dt="2020-11-28T07:31:08.596" v="6" actId="27636"/>
          <ac:spMkLst>
            <pc:docMk/>
            <pc:sldMk cId="0" sldId="274"/>
            <ac:spMk id="6" creationId="{00000000-0000-0000-0000-000000000000}"/>
          </ac:spMkLst>
        </pc:spChg>
        <pc:spChg chg="mod">
          <ac:chgData name="ゆっくり市場調査論" userId="03e094fd-291a-4030-9f28-a3cc6b5984cc" providerId="ADAL" clId="{E010B568-7F0B-42CF-8B0E-7EABD08CA930}" dt="2020-11-28T07:31:08.248" v="0"/>
          <ac:spMkLst>
            <pc:docMk/>
            <pc:sldMk cId="0" sldId="274"/>
            <ac:spMk id="56324"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75"/>
        </pc:sldMkLst>
        <pc:spChg chg="mod">
          <ac:chgData name="ゆっくり市場調査論" userId="03e094fd-291a-4030-9f28-a3cc6b5984cc" providerId="ADAL" clId="{E010B568-7F0B-42CF-8B0E-7EABD08CA930}" dt="2020-11-28T07:31:08.248" v="0"/>
          <ac:spMkLst>
            <pc:docMk/>
            <pc:sldMk cId="0" sldId="275"/>
            <ac:spMk id="8" creationId="{00000000-0000-0000-0000-000000000000}"/>
          </ac:spMkLst>
        </pc:spChg>
        <pc:spChg chg="mod">
          <ac:chgData name="ゆっくり市場調査論" userId="03e094fd-291a-4030-9f28-a3cc6b5984cc" providerId="ADAL" clId="{E010B568-7F0B-42CF-8B0E-7EABD08CA930}" dt="2020-11-28T07:31:08.248" v="0"/>
          <ac:spMkLst>
            <pc:docMk/>
            <pc:sldMk cId="0" sldId="275"/>
            <ac:spMk id="47106" creationId="{00000000-0000-0000-0000-000000000000}"/>
          </ac:spMkLst>
        </pc:spChg>
      </pc:sldChg>
      <pc:sldChg chg="modSp mod">
        <pc:chgData name="ゆっくり市場調査論" userId="03e094fd-291a-4030-9f28-a3cc6b5984cc" providerId="ADAL" clId="{E010B568-7F0B-42CF-8B0E-7EABD08CA930}" dt="2020-11-28T07:31:08.610" v="7" actId="27636"/>
        <pc:sldMkLst>
          <pc:docMk/>
          <pc:sldMk cId="0" sldId="276"/>
        </pc:sldMkLst>
        <pc:spChg chg="mod">
          <ac:chgData name="ゆっくり市場調査論" userId="03e094fd-291a-4030-9f28-a3cc6b5984cc" providerId="ADAL" clId="{E010B568-7F0B-42CF-8B0E-7EABD08CA930}" dt="2020-11-28T07:31:08.610" v="7" actId="27636"/>
          <ac:spMkLst>
            <pc:docMk/>
            <pc:sldMk cId="0" sldId="276"/>
            <ac:spMk id="8" creationId="{00000000-0000-0000-0000-000000000000}"/>
          </ac:spMkLst>
        </pc:spChg>
        <pc:spChg chg="mod">
          <ac:chgData name="ゆっくり市場調査論" userId="03e094fd-291a-4030-9f28-a3cc6b5984cc" providerId="ADAL" clId="{E010B568-7F0B-42CF-8B0E-7EABD08CA930}" dt="2020-11-28T07:31:08.248" v="0"/>
          <ac:spMkLst>
            <pc:docMk/>
            <pc:sldMk cId="0" sldId="276"/>
            <ac:spMk id="48130"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77"/>
        </pc:sldMkLst>
        <pc:spChg chg="mod">
          <ac:chgData name="ゆっくり市場調査論" userId="03e094fd-291a-4030-9f28-a3cc6b5984cc" providerId="ADAL" clId="{E010B568-7F0B-42CF-8B0E-7EABD08CA930}" dt="2020-11-28T07:31:10.078" v="10"/>
          <ac:spMkLst>
            <pc:docMk/>
            <pc:sldMk cId="0" sldId="277"/>
            <ac:spMk id="9" creationId="{00000000-0000-0000-0000-000000000000}"/>
          </ac:spMkLst>
        </pc:spChg>
        <pc:spChg chg="mod">
          <ac:chgData name="ゆっくり市場調査論" userId="03e094fd-291a-4030-9f28-a3cc6b5984cc" providerId="ADAL" clId="{E010B568-7F0B-42CF-8B0E-7EABD08CA930}" dt="2020-11-28T07:31:10.078" v="10"/>
          <ac:spMkLst>
            <pc:docMk/>
            <pc:sldMk cId="0" sldId="277"/>
            <ac:spMk id="10" creationId="{00000000-0000-0000-0000-000000000000}"/>
          </ac:spMkLst>
        </pc:spChg>
        <pc:spChg chg="mod">
          <ac:chgData name="ゆっくり市場調査論" userId="03e094fd-291a-4030-9f28-a3cc6b5984cc" providerId="ADAL" clId="{E010B568-7F0B-42CF-8B0E-7EABD08CA930}" dt="2020-11-28T07:31:08.248" v="0"/>
          <ac:spMkLst>
            <pc:docMk/>
            <pc:sldMk cId="0" sldId="277"/>
            <ac:spMk id="44034" creationId="{00000000-0000-0000-0000-000000000000}"/>
          </ac:spMkLst>
        </pc:spChg>
        <pc:spChg chg="mod">
          <ac:chgData name="ゆっくり市場調査論" userId="03e094fd-291a-4030-9f28-a3cc6b5984cc" providerId="ADAL" clId="{E010B568-7F0B-42CF-8B0E-7EABD08CA930}" dt="2020-11-28T07:31:10.078" v="10"/>
          <ac:spMkLst>
            <pc:docMk/>
            <pc:sldMk cId="0" sldId="277"/>
            <ac:spMk id="44041" creationId="{00000000-0000-0000-0000-000000000000}"/>
          </ac:spMkLst>
        </pc:spChg>
        <pc:spChg chg="mod">
          <ac:chgData name="ゆっくり市場調査論" userId="03e094fd-291a-4030-9f28-a3cc6b5984cc" providerId="ADAL" clId="{E010B568-7F0B-42CF-8B0E-7EABD08CA930}" dt="2020-11-28T07:31:10.078" v="10"/>
          <ac:spMkLst>
            <pc:docMk/>
            <pc:sldMk cId="0" sldId="277"/>
            <ac:spMk id="44042" creationId="{00000000-0000-0000-0000-000000000000}"/>
          </ac:spMkLst>
        </pc:spChg>
        <pc:spChg chg="mod">
          <ac:chgData name="ゆっくり市場調査論" userId="03e094fd-291a-4030-9f28-a3cc6b5984cc" providerId="ADAL" clId="{E010B568-7F0B-42CF-8B0E-7EABD08CA930}" dt="2020-11-28T07:31:10.078" v="10"/>
          <ac:spMkLst>
            <pc:docMk/>
            <pc:sldMk cId="0" sldId="277"/>
            <ac:spMk id="44049" creationId="{00000000-0000-0000-0000-000000000000}"/>
          </ac:spMkLst>
        </pc:spChg>
        <pc:spChg chg="mod">
          <ac:chgData name="ゆっくり市場調査論" userId="03e094fd-291a-4030-9f28-a3cc6b5984cc" providerId="ADAL" clId="{E010B568-7F0B-42CF-8B0E-7EABD08CA930}" dt="2020-11-28T07:31:10.078" v="10"/>
          <ac:spMkLst>
            <pc:docMk/>
            <pc:sldMk cId="0" sldId="277"/>
            <ac:spMk id="44051" creationId="{00000000-0000-0000-0000-000000000000}"/>
          </ac:spMkLst>
        </pc:spChg>
      </pc:sldChg>
      <pc:sldChg chg="modSp mod modNotes">
        <pc:chgData name="ゆっくり市場調査論" userId="03e094fd-291a-4030-9f28-a3cc6b5984cc" providerId="ADAL" clId="{E010B568-7F0B-42CF-8B0E-7EABD08CA930}" dt="2020-11-28T07:31:10.078" v="10"/>
        <pc:sldMkLst>
          <pc:docMk/>
          <pc:sldMk cId="0" sldId="278"/>
        </pc:sldMkLst>
        <pc:spChg chg="mod">
          <ac:chgData name="ゆっくり市場調査論" userId="03e094fd-291a-4030-9f28-a3cc6b5984cc" providerId="ADAL" clId="{E010B568-7F0B-42CF-8B0E-7EABD08CA930}" dt="2020-11-28T07:31:08.248" v="0"/>
          <ac:spMkLst>
            <pc:docMk/>
            <pc:sldMk cId="0" sldId="278"/>
            <ac:spMk id="2" creationId="{00000000-0000-0000-0000-000000000000}"/>
          </ac:spMkLst>
        </pc:spChg>
        <pc:spChg chg="mod">
          <ac:chgData name="ゆっくり市場調査論" userId="03e094fd-291a-4030-9f28-a3cc6b5984cc" providerId="ADAL" clId="{E010B568-7F0B-42CF-8B0E-7EABD08CA930}" dt="2020-11-28T07:31:08.629" v="8" actId="27636"/>
          <ac:spMkLst>
            <pc:docMk/>
            <pc:sldMk cId="0" sldId="278"/>
            <ac:spMk id="3" creationId="{00000000-0000-0000-0000-000000000000}"/>
          </ac:spMkLst>
        </pc:spChg>
      </pc:sldChg>
      <pc:sldChg chg="modSp mod">
        <pc:chgData name="ゆっくり市場調査論" userId="03e094fd-291a-4030-9f28-a3cc6b5984cc" providerId="ADAL" clId="{E010B568-7F0B-42CF-8B0E-7EABD08CA930}" dt="2020-11-28T07:31:10.331" v="11" actId="27636"/>
        <pc:sldMkLst>
          <pc:docMk/>
          <pc:sldMk cId="0" sldId="280"/>
        </pc:sldMkLst>
        <pc:spChg chg="mod">
          <ac:chgData name="ゆっくり市場調査論" userId="03e094fd-291a-4030-9f28-a3cc6b5984cc" providerId="ADAL" clId="{E010B568-7F0B-42CF-8B0E-7EABD08CA930}" dt="2020-11-28T07:31:08.248" v="0"/>
          <ac:spMkLst>
            <pc:docMk/>
            <pc:sldMk cId="0" sldId="280"/>
            <ac:spMk id="3" creationId="{00000000-0000-0000-0000-000000000000}"/>
          </ac:spMkLst>
        </pc:spChg>
        <pc:spChg chg="mod">
          <ac:chgData name="ゆっくり市場調査論" userId="03e094fd-291a-4030-9f28-a3cc6b5984cc" providerId="ADAL" clId="{E010B568-7F0B-42CF-8B0E-7EABD08CA930}" dt="2020-11-28T07:31:10.331" v="11" actId="27636"/>
          <ac:spMkLst>
            <pc:docMk/>
            <pc:sldMk cId="0" sldId="280"/>
            <ac:spMk id="4"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1"/>
        </pc:sldMkLst>
        <pc:spChg chg="mod">
          <ac:chgData name="ゆっくり市場調査論" userId="03e094fd-291a-4030-9f28-a3cc6b5984cc" providerId="ADAL" clId="{E010B568-7F0B-42CF-8B0E-7EABD08CA930}" dt="2020-11-28T07:31:08.248" v="0"/>
          <ac:spMkLst>
            <pc:docMk/>
            <pc:sldMk cId="0" sldId="281"/>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1"/>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2"/>
        </pc:sldMkLst>
        <pc:spChg chg="mod">
          <ac:chgData name="ゆっくり市場調査論" userId="03e094fd-291a-4030-9f28-a3cc6b5984cc" providerId="ADAL" clId="{E010B568-7F0B-42CF-8B0E-7EABD08CA930}" dt="2020-11-28T07:31:08.248" v="0"/>
          <ac:spMkLst>
            <pc:docMk/>
            <pc:sldMk cId="0" sldId="282"/>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2"/>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3"/>
        </pc:sldMkLst>
        <pc:spChg chg="mod">
          <ac:chgData name="ゆっくり市場調査論" userId="03e094fd-291a-4030-9f28-a3cc6b5984cc" providerId="ADAL" clId="{E010B568-7F0B-42CF-8B0E-7EABD08CA930}" dt="2020-11-28T07:31:08.248" v="0"/>
          <ac:spMkLst>
            <pc:docMk/>
            <pc:sldMk cId="0" sldId="283"/>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3"/>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4"/>
        </pc:sldMkLst>
        <pc:spChg chg="mod">
          <ac:chgData name="ゆっくり市場調査論" userId="03e094fd-291a-4030-9f28-a3cc6b5984cc" providerId="ADAL" clId="{E010B568-7F0B-42CF-8B0E-7EABD08CA930}" dt="2020-11-28T07:31:08.248" v="0"/>
          <ac:spMkLst>
            <pc:docMk/>
            <pc:sldMk cId="0" sldId="284"/>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4"/>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5"/>
        </pc:sldMkLst>
        <pc:spChg chg="mod">
          <ac:chgData name="ゆっくり市場調査論" userId="03e094fd-291a-4030-9f28-a3cc6b5984cc" providerId="ADAL" clId="{E010B568-7F0B-42CF-8B0E-7EABD08CA930}" dt="2020-11-28T07:31:08.248" v="0"/>
          <ac:spMkLst>
            <pc:docMk/>
            <pc:sldMk cId="0" sldId="285"/>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5"/>
            <ac:spMk id="4"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6"/>
        </pc:sldMkLst>
        <pc:spChg chg="mod">
          <ac:chgData name="ゆっくり市場調査論" userId="03e094fd-291a-4030-9f28-a3cc6b5984cc" providerId="ADAL" clId="{E010B568-7F0B-42CF-8B0E-7EABD08CA930}" dt="2020-11-28T07:31:08.248" v="0"/>
          <ac:spMkLst>
            <pc:docMk/>
            <pc:sldMk cId="0" sldId="286"/>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6"/>
            <ac:spMk id="3" creationId="{00000000-0000-0000-0000-000000000000}"/>
          </ac:spMkLst>
        </pc:spChg>
      </pc:sldChg>
      <pc:sldChg chg="modSp">
        <pc:chgData name="ゆっくり市場調査論" userId="03e094fd-291a-4030-9f28-a3cc6b5984cc" providerId="ADAL" clId="{E010B568-7F0B-42CF-8B0E-7EABD08CA930}" dt="2020-11-28T07:31:08.248" v="0"/>
        <pc:sldMkLst>
          <pc:docMk/>
          <pc:sldMk cId="0" sldId="287"/>
        </pc:sldMkLst>
        <pc:spChg chg="mod">
          <ac:chgData name="ゆっくり市場調査論" userId="03e094fd-291a-4030-9f28-a3cc6b5984cc" providerId="ADAL" clId="{E010B568-7F0B-42CF-8B0E-7EABD08CA930}" dt="2020-11-28T07:31:08.248" v="0"/>
          <ac:spMkLst>
            <pc:docMk/>
            <pc:sldMk cId="0" sldId="287"/>
            <ac:spMk id="2" creationId="{00000000-0000-0000-0000-000000000000}"/>
          </ac:spMkLst>
        </pc:spChg>
        <pc:spChg chg="mod">
          <ac:chgData name="ゆっくり市場調査論" userId="03e094fd-291a-4030-9f28-a3cc6b5984cc" providerId="ADAL" clId="{E010B568-7F0B-42CF-8B0E-7EABD08CA930}" dt="2020-11-28T07:31:08.248" v="0"/>
          <ac:spMkLst>
            <pc:docMk/>
            <pc:sldMk cId="0" sldId="287"/>
            <ac:spMk id="3"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88"/>
        </pc:sldMkLst>
        <pc:spChg chg="mod">
          <ac:chgData name="ゆっくり市場調査論" userId="03e094fd-291a-4030-9f28-a3cc6b5984cc" providerId="ADAL" clId="{E010B568-7F0B-42CF-8B0E-7EABD08CA930}" dt="2020-11-28T07:31:08.248" v="0"/>
          <ac:spMkLst>
            <pc:docMk/>
            <pc:sldMk cId="0" sldId="288"/>
            <ac:spMk id="46082"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84"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85"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86"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87"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90"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93"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94"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95" creationId="{00000000-0000-0000-0000-000000000000}"/>
          </ac:spMkLst>
        </pc:spChg>
        <pc:spChg chg="mod">
          <ac:chgData name="ゆっくり市場調査論" userId="03e094fd-291a-4030-9f28-a3cc6b5984cc" providerId="ADAL" clId="{E010B568-7F0B-42CF-8B0E-7EABD08CA930}" dt="2020-11-28T07:31:10.078" v="10"/>
          <ac:spMkLst>
            <pc:docMk/>
            <pc:sldMk cId="0" sldId="288"/>
            <ac:spMk id="46096" creationId="{00000000-0000-0000-0000-000000000000}"/>
          </ac:spMkLst>
        </pc:spChg>
      </pc:sldChg>
      <pc:sldChg chg="modSp modNotes">
        <pc:chgData name="ゆっくり市場調査論" userId="03e094fd-291a-4030-9f28-a3cc6b5984cc" providerId="ADAL" clId="{E010B568-7F0B-42CF-8B0E-7EABD08CA930}" dt="2020-11-28T07:31:10.078" v="10"/>
        <pc:sldMkLst>
          <pc:docMk/>
          <pc:sldMk cId="0" sldId="289"/>
        </pc:sldMkLst>
        <pc:spChg chg="mod">
          <ac:chgData name="ゆっくり市場調査論" userId="03e094fd-291a-4030-9f28-a3cc6b5984cc" providerId="ADAL" clId="{E010B568-7F0B-42CF-8B0E-7EABD08CA930}" dt="2020-11-28T07:31:10.078" v="10"/>
          <ac:spMkLst>
            <pc:docMk/>
            <pc:sldMk cId="0" sldId="289"/>
            <ac:spMk id="9" creationId="{00000000-0000-0000-0000-000000000000}"/>
          </ac:spMkLst>
        </pc:spChg>
        <pc:spChg chg="mod">
          <ac:chgData name="ゆっくり市場調査論" userId="03e094fd-291a-4030-9f28-a3cc6b5984cc" providerId="ADAL" clId="{E010B568-7F0B-42CF-8B0E-7EABD08CA930}" dt="2020-11-28T07:31:10.078" v="10"/>
          <ac:spMkLst>
            <pc:docMk/>
            <pc:sldMk cId="0" sldId="289"/>
            <ac:spMk id="10" creationId="{00000000-0000-0000-0000-000000000000}"/>
          </ac:spMkLst>
        </pc:spChg>
        <pc:spChg chg="mod">
          <ac:chgData name="ゆっくり市場調査論" userId="03e094fd-291a-4030-9f28-a3cc6b5984cc" providerId="ADAL" clId="{E010B568-7F0B-42CF-8B0E-7EABD08CA930}" dt="2020-11-28T07:31:08.248" v="0"/>
          <ac:spMkLst>
            <pc:docMk/>
            <pc:sldMk cId="0" sldId="289"/>
            <ac:spMk id="44034" creationId="{00000000-0000-0000-0000-000000000000}"/>
          </ac:spMkLst>
        </pc:spChg>
        <pc:spChg chg="mod">
          <ac:chgData name="ゆっくり市場調査論" userId="03e094fd-291a-4030-9f28-a3cc6b5984cc" providerId="ADAL" clId="{E010B568-7F0B-42CF-8B0E-7EABD08CA930}" dt="2020-11-28T07:31:10.078" v="10"/>
          <ac:spMkLst>
            <pc:docMk/>
            <pc:sldMk cId="0" sldId="289"/>
            <ac:spMk id="44041" creationId="{00000000-0000-0000-0000-000000000000}"/>
          </ac:spMkLst>
        </pc:spChg>
        <pc:spChg chg="mod">
          <ac:chgData name="ゆっくり市場調査論" userId="03e094fd-291a-4030-9f28-a3cc6b5984cc" providerId="ADAL" clId="{E010B568-7F0B-42CF-8B0E-7EABD08CA930}" dt="2020-11-28T07:31:10.078" v="10"/>
          <ac:spMkLst>
            <pc:docMk/>
            <pc:sldMk cId="0" sldId="289"/>
            <ac:spMk id="44042" creationId="{00000000-0000-0000-0000-000000000000}"/>
          </ac:spMkLst>
        </pc:spChg>
        <pc:spChg chg="mod">
          <ac:chgData name="ゆっくり市場調査論" userId="03e094fd-291a-4030-9f28-a3cc6b5984cc" providerId="ADAL" clId="{E010B568-7F0B-42CF-8B0E-7EABD08CA930}" dt="2020-11-28T07:31:10.078" v="10"/>
          <ac:spMkLst>
            <pc:docMk/>
            <pc:sldMk cId="0" sldId="289"/>
            <ac:spMk id="44049" creationId="{00000000-0000-0000-0000-000000000000}"/>
          </ac:spMkLst>
        </pc:spChg>
        <pc:spChg chg="mod">
          <ac:chgData name="ゆっくり市場調査論" userId="03e094fd-291a-4030-9f28-a3cc6b5984cc" providerId="ADAL" clId="{E010B568-7F0B-42CF-8B0E-7EABD08CA930}" dt="2020-11-28T07:31:10.078" v="10"/>
          <ac:spMkLst>
            <pc:docMk/>
            <pc:sldMk cId="0" sldId="289"/>
            <ac:spMk id="44051" creationId="{00000000-0000-0000-0000-000000000000}"/>
          </ac:spMkLst>
        </pc:spChg>
      </pc:sldChg>
      <pc:sldChg chg="modSp mod modNotes">
        <pc:chgData name="ゆっくり市場調査論" userId="03e094fd-291a-4030-9f28-a3cc6b5984cc" providerId="ADAL" clId="{E010B568-7F0B-42CF-8B0E-7EABD08CA930}" dt="2020-11-28T07:31:10.078" v="10"/>
        <pc:sldMkLst>
          <pc:docMk/>
          <pc:sldMk cId="0" sldId="290"/>
        </pc:sldMkLst>
        <pc:spChg chg="mod">
          <ac:chgData name="ゆっくり市場調査論" userId="03e094fd-291a-4030-9f28-a3cc6b5984cc" providerId="ADAL" clId="{E010B568-7F0B-42CF-8B0E-7EABD08CA930}" dt="2020-11-28T07:31:08.248" v="0"/>
          <ac:spMkLst>
            <pc:docMk/>
            <pc:sldMk cId="0" sldId="290"/>
            <ac:spMk id="2" creationId="{00000000-0000-0000-0000-000000000000}"/>
          </ac:spMkLst>
        </pc:spChg>
        <pc:spChg chg="mod">
          <ac:chgData name="ゆっくり市場調査論" userId="03e094fd-291a-4030-9f28-a3cc6b5984cc" providerId="ADAL" clId="{E010B568-7F0B-42CF-8B0E-7EABD08CA930}" dt="2020-11-28T07:31:08.578" v="5" actId="27636"/>
          <ac:spMkLst>
            <pc:docMk/>
            <pc:sldMk cId="0" sldId="290"/>
            <ac:spMk id="3" creationId="{00000000-0000-0000-0000-000000000000}"/>
          </ac:spMkLst>
        </pc:spChg>
      </pc:sldChg>
      <pc:sldMasterChg chg="modSp modSldLayout">
        <pc:chgData name="ゆっくり市場調査論" userId="03e094fd-291a-4030-9f28-a3cc6b5984cc" providerId="ADAL" clId="{E010B568-7F0B-42CF-8B0E-7EABD08CA930}" dt="2020-11-28T07:31:10.078" v="10"/>
        <pc:sldMasterMkLst>
          <pc:docMk/>
          <pc:sldMasterMk cId="3960092242" sldId="2147483660"/>
        </pc:sldMasterMkLst>
        <pc:spChg chg="mod">
          <ac:chgData name="ゆっくり市場調査論" userId="03e094fd-291a-4030-9f28-a3cc6b5984cc" providerId="ADAL" clId="{E010B568-7F0B-42CF-8B0E-7EABD08CA930}" dt="2020-11-28T07:31:10.078" v="10"/>
          <ac:spMkLst>
            <pc:docMk/>
            <pc:sldMasterMk cId="3960092242" sldId="2147483660"/>
            <ac:spMk id="2" creationId="{394848FC-8FD4-47B3-9E63-BEC2DACAAE06}"/>
          </ac:spMkLst>
        </pc:spChg>
        <pc:spChg chg="mod">
          <ac:chgData name="ゆっくり市場調査論" userId="03e094fd-291a-4030-9f28-a3cc6b5984cc" providerId="ADAL" clId="{E010B568-7F0B-42CF-8B0E-7EABD08CA930}" dt="2020-11-28T07:31:10.078" v="10"/>
          <ac:spMkLst>
            <pc:docMk/>
            <pc:sldMasterMk cId="3960092242" sldId="2147483660"/>
            <ac:spMk id="3" creationId="{60CB7889-C20D-44E9-957F-2618FE52DA71}"/>
          </ac:spMkLst>
        </pc:spChg>
        <pc:spChg chg="mod">
          <ac:chgData name="ゆっくり市場調査論" userId="03e094fd-291a-4030-9f28-a3cc6b5984cc" providerId="ADAL" clId="{E010B568-7F0B-42CF-8B0E-7EABD08CA930}" dt="2020-11-28T07:31:10.078" v="10"/>
          <ac:spMkLst>
            <pc:docMk/>
            <pc:sldMasterMk cId="3960092242" sldId="2147483660"/>
            <ac:spMk id="7" creationId="{BA533CAB-5193-4A40-8A3A-7B43FBE30B50}"/>
          </ac:spMkLst>
        </pc:spChg>
        <pc:spChg chg="mod">
          <ac:chgData name="ゆっくり市場調査論" userId="03e094fd-291a-4030-9f28-a3cc6b5984cc" providerId="ADAL" clId="{E010B568-7F0B-42CF-8B0E-7EABD08CA930}" dt="2020-11-28T07:31:10.078" v="10"/>
          <ac:spMkLst>
            <pc:docMk/>
            <pc:sldMasterMk cId="3960092242" sldId="2147483660"/>
            <ac:spMk id="8" creationId="{27DE077F-9A4B-4AFF-8FF6-02246F0AC47C}"/>
          </ac:spMkLst>
        </pc:spChg>
        <pc:cxnChg chg="mod">
          <ac:chgData name="ゆっくり市場調査論" userId="03e094fd-291a-4030-9f28-a3cc6b5984cc" providerId="ADAL" clId="{E010B568-7F0B-42CF-8B0E-7EABD08CA930}" dt="2020-11-28T07:31:10.078" v="10"/>
          <ac:cxnSpMkLst>
            <pc:docMk/>
            <pc:sldMasterMk cId="3960092242" sldId="2147483660"/>
            <ac:cxnSpMk id="11" creationId="{04066329-3017-408C-9E13-2B9092C3C86B}"/>
          </ac:cxnSpMkLst>
        </pc:cxnChg>
        <pc:sldLayoutChg chg="modSp">
          <pc:chgData name="ゆっくり市場調査論" userId="03e094fd-291a-4030-9f28-a3cc6b5984cc" providerId="ADAL" clId="{E010B568-7F0B-42CF-8B0E-7EABD08CA930}" dt="2020-11-28T07:31:10.078" v="10"/>
          <pc:sldLayoutMkLst>
            <pc:docMk/>
            <pc:sldMasterMk cId="3960092242" sldId="2147483660"/>
            <pc:sldLayoutMk cId="3485058817" sldId="2147483661"/>
          </pc:sldLayoutMkLst>
          <pc:spChg chg="mod">
            <ac:chgData name="ゆっくり市場調査論" userId="03e094fd-291a-4030-9f28-a3cc6b5984cc" providerId="ADAL" clId="{E010B568-7F0B-42CF-8B0E-7EABD08CA930}" dt="2020-11-28T07:31:10.078" v="10"/>
            <ac:spMkLst>
              <pc:docMk/>
              <pc:sldMasterMk cId="3960092242" sldId="2147483660"/>
              <pc:sldLayoutMk cId="3485058817" sldId="2147483661"/>
              <ac:spMk id="5" creationId="{3635A8BC-B9F7-4AF3-82A0-77CBD4E781A4}"/>
            </ac:spMkLst>
          </pc:spChg>
          <pc:spChg chg="mod">
            <ac:chgData name="ゆっくり市場調査論" userId="03e094fd-291a-4030-9f28-a3cc6b5984cc" providerId="ADAL" clId="{E010B568-7F0B-42CF-8B0E-7EABD08CA930}" dt="2020-11-28T07:31:10.078" v="10"/>
            <ac:spMkLst>
              <pc:docMk/>
              <pc:sldMasterMk cId="3960092242" sldId="2147483660"/>
              <pc:sldLayoutMk cId="3485058817" sldId="2147483661"/>
              <ac:spMk id="10" creationId="{99DA8F78-B9D8-4B59-B96B-645F111A5E60}"/>
            </ac:spMkLst>
          </pc:spChg>
          <pc:spChg chg="mod">
            <ac:chgData name="ゆっくり市場調査論" userId="03e094fd-291a-4030-9f28-a3cc6b5984cc" providerId="ADAL" clId="{E010B568-7F0B-42CF-8B0E-7EABD08CA930}" dt="2020-11-28T07:31:10.078" v="10"/>
            <ac:spMkLst>
              <pc:docMk/>
              <pc:sldMasterMk cId="3960092242" sldId="2147483660"/>
              <pc:sldLayoutMk cId="3485058817" sldId="2147483661"/>
              <ac:spMk id="11" creationId="{D4F1E9C9-A246-4C96-BEE5-DD4D04048CEB}"/>
            </ac:spMkLst>
          </pc:spChg>
          <pc:spChg chg="mod">
            <ac:chgData name="ゆっくり市場調査論" userId="03e094fd-291a-4030-9f28-a3cc6b5984cc" providerId="ADAL" clId="{E010B568-7F0B-42CF-8B0E-7EABD08CA930}" dt="2020-11-28T07:31:10.078" v="10"/>
            <ac:spMkLst>
              <pc:docMk/>
              <pc:sldMasterMk cId="3960092242" sldId="2147483660"/>
              <pc:sldLayoutMk cId="3485058817" sldId="2147483661"/>
              <ac:spMk id="12" creationId="{7BA94A5F-1BB8-4784-8966-9F12C1E0763F}"/>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3556634909" sldId="2147483663"/>
          </pc:sldLayoutMkLst>
          <pc:spChg chg="mod">
            <ac:chgData name="ゆっくり市場調査論" userId="03e094fd-291a-4030-9f28-a3cc6b5984cc" providerId="ADAL" clId="{E010B568-7F0B-42CF-8B0E-7EABD08CA930}" dt="2020-11-28T07:31:10.078" v="10"/>
            <ac:spMkLst>
              <pc:docMk/>
              <pc:sldMasterMk cId="3960092242" sldId="2147483660"/>
              <pc:sldLayoutMk cId="3556634909" sldId="2147483663"/>
              <ac:spMk id="2" creationId="{DD894919-9EF6-44E2-8D4C-30D15D7F4125}"/>
            </ac:spMkLst>
          </pc:spChg>
          <pc:spChg chg="mod">
            <ac:chgData name="ゆっくり市場調査論" userId="03e094fd-291a-4030-9f28-a3cc6b5984cc" providerId="ADAL" clId="{E010B568-7F0B-42CF-8B0E-7EABD08CA930}" dt="2020-11-28T07:31:10.078" v="10"/>
            <ac:spMkLst>
              <pc:docMk/>
              <pc:sldMasterMk cId="3960092242" sldId="2147483660"/>
              <pc:sldLayoutMk cId="3556634909" sldId="2147483663"/>
              <ac:spMk id="3" creationId="{BC098FE9-2D4B-4ACF-AD11-60C12BCF1D04}"/>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3469557531" sldId="2147483664"/>
          </pc:sldLayoutMkLst>
          <pc:spChg chg="mod">
            <ac:chgData name="ゆっくり市場調査論" userId="03e094fd-291a-4030-9f28-a3cc6b5984cc" providerId="ADAL" clId="{E010B568-7F0B-42CF-8B0E-7EABD08CA930}" dt="2020-11-28T07:31:10.078" v="10"/>
            <ac:spMkLst>
              <pc:docMk/>
              <pc:sldMasterMk cId="3960092242" sldId="2147483660"/>
              <pc:sldLayoutMk cId="3469557531" sldId="2147483664"/>
              <ac:spMk id="3" creationId="{CA1F8FC7-44E9-4BE7-9C8A-D2C41ADBA1ED}"/>
            </ac:spMkLst>
          </pc:spChg>
          <pc:spChg chg="mod">
            <ac:chgData name="ゆっくり市場調査論" userId="03e094fd-291a-4030-9f28-a3cc6b5984cc" providerId="ADAL" clId="{E010B568-7F0B-42CF-8B0E-7EABD08CA930}" dt="2020-11-28T07:31:10.078" v="10"/>
            <ac:spMkLst>
              <pc:docMk/>
              <pc:sldMasterMk cId="3960092242" sldId="2147483660"/>
              <pc:sldLayoutMk cId="3469557531" sldId="2147483664"/>
              <ac:spMk id="4" creationId="{74488444-3515-4535-BE84-685E56EB9887}"/>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809728498" sldId="2147483665"/>
          </pc:sldLayoutMkLst>
          <pc:spChg chg="mod">
            <ac:chgData name="ゆっくり市場調査論" userId="03e094fd-291a-4030-9f28-a3cc6b5984cc" providerId="ADAL" clId="{E010B568-7F0B-42CF-8B0E-7EABD08CA930}" dt="2020-11-28T07:31:10.078" v="10"/>
            <ac:spMkLst>
              <pc:docMk/>
              <pc:sldMasterMk cId="3960092242" sldId="2147483660"/>
              <pc:sldLayoutMk cId="809728498" sldId="2147483665"/>
              <ac:spMk id="2" creationId="{FA48CD2C-4059-429B-8CD5-D9300B8A9ADE}"/>
            </ac:spMkLst>
          </pc:spChg>
          <pc:spChg chg="mod">
            <ac:chgData name="ゆっくり市場調査論" userId="03e094fd-291a-4030-9f28-a3cc6b5984cc" providerId="ADAL" clId="{E010B568-7F0B-42CF-8B0E-7EABD08CA930}" dt="2020-11-28T07:31:10.078" v="10"/>
            <ac:spMkLst>
              <pc:docMk/>
              <pc:sldMasterMk cId="3960092242" sldId="2147483660"/>
              <pc:sldLayoutMk cId="809728498" sldId="2147483665"/>
              <ac:spMk id="3" creationId="{B09ACD8B-D477-420F-8BF2-F31FBDEB571B}"/>
            </ac:spMkLst>
          </pc:spChg>
          <pc:spChg chg="mod">
            <ac:chgData name="ゆっくり市場調査論" userId="03e094fd-291a-4030-9f28-a3cc6b5984cc" providerId="ADAL" clId="{E010B568-7F0B-42CF-8B0E-7EABD08CA930}" dt="2020-11-28T07:31:10.078" v="10"/>
            <ac:spMkLst>
              <pc:docMk/>
              <pc:sldMasterMk cId="3960092242" sldId="2147483660"/>
              <pc:sldLayoutMk cId="809728498" sldId="2147483665"/>
              <ac:spMk id="4" creationId="{DFCD26A9-A420-4BFC-A2D3-47A061A7DCCA}"/>
            </ac:spMkLst>
          </pc:spChg>
          <pc:spChg chg="mod">
            <ac:chgData name="ゆっくり市場調査論" userId="03e094fd-291a-4030-9f28-a3cc6b5984cc" providerId="ADAL" clId="{E010B568-7F0B-42CF-8B0E-7EABD08CA930}" dt="2020-11-28T07:31:10.078" v="10"/>
            <ac:spMkLst>
              <pc:docMk/>
              <pc:sldMasterMk cId="3960092242" sldId="2147483660"/>
              <pc:sldLayoutMk cId="809728498" sldId="2147483665"/>
              <ac:spMk id="5" creationId="{1694B4BC-1DA0-438B-890F-57D96B116718}"/>
            </ac:spMkLst>
          </pc:spChg>
          <pc:spChg chg="mod">
            <ac:chgData name="ゆっくり市場調査論" userId="03e094fd-291a-4030-9f28-a3cc6b5984cc" providerId="ADAL" clId="{E010B568-7F0B-42CF-8B0E-7EABD08CA930}" dt="2020-11-28T07:31:10.078" v="10"/>
            <ac:spMkLst>
              <pc:docMk/>
              <pc:sldMasterMk cId="3960092242" sldId="2147483660"/>
              <pc:sldLayoutMk cId="809728498" sldId="2147483665"/>
              <ac:spMk id="6" creationId="{85D1D472-FF57-4773-8733-AD0EED9C24F8}"/>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4043405319" sldId="2147483668"/>
          </pc:sldLayoutMkLst>
          <pc:spChg chg="mod">
            <ac:chgData name="ゆっくり市場調査論" userId="03e094fd-291a-4030-9f28-a3cc6b5984cc" providerId="ADAL" clId="{E010B568-7F0B-42CF-8B0E-7EABD08CA930}" dt="2020-11-28T07:31:10.078" v="10"/>
            <ac:spMkLst>
              <pc:docMk/>
              <pc:sldMasterMk cId="3960092242" sldId="2147483660"/>
              <pc:sldLayoutMk cId="4043405319" sldId="2147483668"/>
              <ac:spMk id="2" creationId="{D0BAB93B-D8E3-448B-A30C-41AA5B309E7A}"/>
            </ac:spMkLst>
          </pc:spChg>
          <pc:spChg chg="mod">
            <ac:chgData name="ゆっくり市場調査論" userId="03e094fd-291a-4030-9f28-a3cc6b5984cc" providerId="ADAL" clId="{E010B568-7F0B-42CF-8B0E-7EABD08CA930}" dt="2020-11-28T07:31:10.078" v="10"/>
            <ac:spMkLst>
              <pc:docMk/>
              <pc:sldMasterMk cId="3960092242" sldId="2147483660"/>
              <pc:sldLayoutMk cId="4043405319" sldId="2147483668"/>
              <ac:spMk id="3" creationId="{9FD9F558-5C5D-4D91-98CE-2B2956993CD9}"/>
            </ac:spMkLst>
          </pc:spChg>
          <pc:spChg chg="mod">
            <ac:chgData name="ゆっくり市場調査論" userId="03e094fd-291a-4030-9f28-a3cc6b5984cc" providerId="ADAL" clId="{E010B568-7F0B-42CF-8B0E-7EABD08CA930}" dt="2020-11-28T07:31:10.078" v="10"/>
            <ac:spMkLst>
              <pc:docMk/>
              <pc:sldMasterMk cId="3960092242" sldId="2147483660"/>
              <pc:sldLayoutMk cId="4043405319" sldId="2147483668"/>
              <ac:spMk id="4" creationId="{6DC14249-A1FD-4B28-B850-60EE2BDF40CE}"/>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1227949316" sldId="2147483669"/>
          </pc:sldLayoutMkLst>
          <pc:spChg chg="mod">
            <ac:chgData name="ゆっくり市場調査論" userId="03e094fd-291a-4030-9f28-a3cc6b5984cc" providerId="ADAL" clId="{E010B568-7F0B-42CF-8B0E-7EABD08CA930}" dt="2020-11-28T07:31:10.078" v="10"/>
            <ac:spMkLst>
              <pc:docMk/>
              <pc:sldMasterMk cId="3960092242" sldId="2147483660"/>
              <pc:sldLayoutMk cId="1227949316" sldId="2147483669"/>
              <ac:spMk id="2" creationId="{A4A46272-FA4C-4A75-B67A-F70DA01D67ED}"/>
            </ac:spMkLst>
          </pc:spChg>
          <pc:spChg chg="mod">
            <ac:chgData name="ゆっくり市場調査論" userId="03e094fd-291a-4030-9f28-a3cc6b5984cc" providerId="ADAL" clId="{E010B568-7F0B-42CF-8B0E-7EABD08CA930}" dt="2020-11-28T07:31:10.078" v="10"/>
            <ac:spMkLst>
              <pc:docMk/>
              <pc:sldMasterMk cId="3960092242" sldId="2147483660"/>
              <pc:sldLayoutMk cId="1227949316" sldId="2147483669"/>
              <ac:spMk id="3" creationId="{498145CF-05EF-4122-B743-EDBC6624A147}"/>
            </ac:spMkLst>
          </pc:spChg>
          <pc:spChg chg="mod">
            <ac:chgData name="ゆっくり市場調査論" userId="03e094fd-291a-4030-9f28-a3cc6b5984cc" providerId="ADAL" clId="{E010B568-7F0B-42CF-8B0E-7EABD08CA930}" dt="2020-11-28T07:31:10.078" v="10"/>
            <ac:spMkLst>
              <pc:docMk/>
              <pc:sldMasterMk cId="3960092242" sldId="2147483660"/>
              <pc:sldLayoutMk cId="1227949316" sldId="2147483669"/>
              <ac:spMk id="4" creationId="{43E59E83-8573-4310-92B4-3D1C9E8DAEA6}"/>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2324153023" sldId="2147483671"/>
          </pc:sldLayoutMkLst>
          <pc:spChg chg="mod">
            <ac:chgData name="ゆっくり市場調査論" userId="03e094fd-291a-4030-9f28-a3cc6b5984cc" providerId="ADAL" clId="{E010B568-7F0B-42CF-8B0E-7EABD08CA930}" dt="2020-11-28T07:31:10.078" v="10"/>
            <ac:spMkLst>
              <pc:docMk/>
              <pc:sldMasterMk cId="3960092242" sldId="2147483660"/>
              <pc:sldLayoutMk cId="2324153023" sldId="2147483671"/>
              <ac:spMk id="2" creationId="{2F02AE55-F39F-4578-9975-9AB9C3CFD588}"/>
            </ac:spMkLst>
          </pc:spChg>
          <pc:spChg chg="mod">
            <ac:chgData name="ゆっくり市場調査論" userId="03e094fd-291a-4030-9f28-a3cc6b5984cc" providerId="ADAL" clId="{E010B568-7F0B-42CF-8B0E-7EABD08CA930}" dt="2020-11-28T07:31:10.078" v="10"/>
            <ac:spMkLst>
              <pc:docMk/>
              <pc:sldMasterMk cId="3960092242" sldId="2147483660"/>
              <pc:sldLayoutMk cId="2324153023" sldId="2147483671"/>
              <ac:spMk id="3" creationId="{9DE454FC-8290-4511-B537-14354AEFBB3D}"/>
            </ac:spMkLst>
          </pc:spChg>
        </pc:sldLayoutChg>
        <pc:sldLayoutChg chg="modSp">
          <pc:chgData name="ゆっくり市場調査論" userId="03e094fd-291a-4030-9f28-a3cc6b5984cc" providerId="ADAL" clId="{E010B568-7F0B-42CF-8B0E-7EABD08CA930}" dt="2020-11-28T07:31:10.078" v="10"/>
          <pc:sldLayoutMkLst>
            <pc:docMk/>
            <pc:sldMasterMk cId="3960092242" sldId="2147483660"/>
            <pc:sldLayoutMk cId="4163561400" sldId="2147483672"/>
          </pc:sldLayoutMkLst>
          <pc:spChg chg="mod">
            <ac:chgData name="ゆっくり市場調査論" userId="03e094fd-291a-4030-9f28-a3cc6b5984cc" providerId="ADAL" clId="{E010B568-7F0B-42CF-8B0E-7EABD08CA930}" dt="2020-11-28T07:31:10.078" v="10"/>
            <ac:spMkLst>
              <pc:docMk/>
              <pc:sldMasterMk cId="3960092242" sldId="2147483660"/>
              <pc:sldLayoutMk cId="4163561400" sldId="2147483672"/>
              <ac:spMk id="2" creationId="{FFCC40BE-E10C-40F0-9229-57C18FFE12B6}"/>
            </ac:spMkLst>
          </pc:spChg>
          <pc:spChg chg="mod">
            <ac:chgData name="ゆっくり市場調査論" userId="03e094fd-291a-4030-9f28-a3cc6b5984cc" providerId="ADAL" clId="{E010B568-7F0B-42CF-8B0E-7EABD08CA930}" dt="2020-11-28T07:31:10.078" v="10"/>
            <ac:spMkLst>
              <pc:docMk/>
              <pc:sldMasterMk cId="3960092242" sldId="2147483660"/>
              <pc:sldLayoutMk cId="4163561400" sldId="2147483672"/>
              <ac:spMk id="3" creationId="{07AB8A5F-A6ED-4411-9937-6E824EAD1216}"/>
            </ac:spMkLst>
          </pc:spChg>
        </pc:sldLayoutChg>
      </pc:sldMasterChg>
    </pc:docChg>
  </pc:docChgLst>
  <pc:docChgLst>
    <pc:chgData name="ゆっくり市場調査論" userId="03e094fd-291a-4030-9f28-a3cc6b5984cc" providerId="ADAL" clId="{AB192C64-FC09-4BF3-A2A3-DF3BC163052F}"/>
    <pc:docChg chg="modSld">
      <pc:chgData name="ゆっくり市場調査論" userId="03e094fd-291a-4030-9f28-a3cc6b5984cc" providerId="ADAL" clId="{AB192C64-FC09-4BF3-A2A3-DF3BC163052F}" dt="2021-10-29T11:52:53.563" v="11" actId="2711"/>
      <pc:docMkLst>
        <pc:docMk/>
      </pc:docMkLst>
      <pc:sldChg chg="modSp mod">
        <pc:chgData name="ゆっくり市場調査論" userId="03e094fd-291a-4030-9f28-a3cc6b5984cc" providerId="ADAL" clId="{AB192C64-FC09-4BF3-A2A3-DF3BC163052F}" dt="2021-10-29T11:52:05.107" v="10" actId="20577"/>
        <pc:sldMkLst>
          <pc:docMk/>
          <pc:sldMk cId="0" sldId="265"/>
        </pc:sldMkLst>
        <pc:spChg chg="mod">
          <ac:chgData name="ゆっくり市場調査論" userId="03e094fd-291a-4030-9f28-a3cc6b5984cc" providerId="ADAL" clId="{AB192C64-FC09-4BF3-A2A3-DF3BC163052F}" dt="2021-10-29T11:52:05.107" v="10" actId="20577"/>
          <ac:spMkLst>
            <pc:docMk/>
            <pc:sldMk cId="0" sldId="265"/>
            <ac:spMk id="3" creationId="{00000000-0000-0000-0000-000000000000}"/>
          </ac:spMkLst>
        </pc:spChg>
      </pc:sldChg>
      <pc:sldChg chg="modSp mod">
        <pc:chgData name="ゆっくり市場調査論" userId="03e094fd-291a-4030-9f28-a3cc6b5984cc" providerId="ADAL" clId="{AB192C64-FC09-4BF3-A2A3-DF3BC163052F}" dt="2021-10-29T11:52:53.563" v="11" actId="2711"/>
        <pc:sldMkLst>
          <pc:docMk/>
          <pc:sldMk cId="0" sldId="287"/>
        </pc:sldMkLst>
        <pc:spChg chg="mod">
          <ac:chgData name="ゆっくり市場調査論" userId="03e094fd-291a-4030-9f28-a3cc6b5984cc" providerId="ADAL" clId="{AB192C64-FC09-4BF3-A2A3-DF3BC163052F}" dt="2021-10-29T11:52:53.563" v="11" actId="2711"/>
          <ac:spMkLst>
            <pc:docMk/>
            <pc:sldMk cId="0" sldId="287"/>
            <ac:spMk id="3" creationId="{00000000-0000-0000-0000-000000000000}"/>
          </ac:spMkLst>
        </pc:spChg>
      </pc:sldChg>
    </pc:docChg>
  </pc:docChgLst>
  <pc:docChgLst>
    <pc:chgData name="ゆっくり市場調査論" userId="03e094fd-291a-4030-9f28-a3cc6b5984cc" providerId="ADAL" clId="{ABD5BBFE-2B9C-4FD4-A0A6-32D617A7FCA1}"/>
    <pc:docChg chg="delSld">
      <pc:chgData name="ゆっくり市場調査論" userId="03e094fd-291a-4030-9f28-a3cc6b5984cc" providerId="ADAL" clId="{ABD5BBFE-2B9C-4FD4-A0A6-32D617A7FCA1}" dt="2022-01-07T08:37:07.466" v="4" actId="47"/>
      <pc:docMkLst>
        <pc:docMk/>
      </pc:docMkLst>
      <pc:sldChg chg="del">
        <pc:chgData name="ゆっくり市場調査論" userId="03e094fd-291a-4030-9f28-a3cc6b5984cc" providerId="ADAL" clId="{ABD5BBFE-2B9C-4FD4-A0A6-32D617A7FCA1}" dt="2022-01-07T08:37:06.530" v="3" actId="47"/>
        <pc:sldMkLst>
          <pc:docMk/>
          <pc:sldMk cId="0" sldId="281"/>
        </pc:sldMkLst>
      </pc:sldChg>
      <pc:sldChg chg="del">
        <pc:chgData name="ゆっくり市場調査論" userId="03e094fd-291a-4030-9f28-a3cc6b5984cc" providerId="ADAL" clId="{ABD5BBFE-2B9C-4FD4-A0A6-32D617A7FCA1}" dt="2022-01-07T08:37:04.287" v="1" actId="47"/>
        <pc:sldMkLst>
          <pc:docMk/>
          <pc:sldMk cId="0" sldId="282"/>
        </pc:sldMkLst>
      </pc:sldChg>
      <pc:sldChg chg="del">
        <pc:chgData name="ゆっくり市場調査論" userId="03e094fd-291a-4030-9f28-a3cc6b5984cc" providerId="ADAL" clId="{ABD5BBFE-2B9C-4FD4-A0A6-32D617A7FCA1}" dt="2022-01-07T08:37:04.883" v="2" actId="47"/>
        <pc:sldMkLst>
          <pc:docMk/>
          <pc:sldMk cId="0" sldId="283"/>
        </pc:sldMkLst>
      </pc:sldChg>
      <pc:sldChg chg="del">
        <pc:chgData name="ゆっくり市場調査論" userId="03e094fd-291a-4030-9f28-a3cc6b5984cc" providerId="ADAL" clId="{ABD5BBFE-2B9C-4FD4-A0A6-32D617A7FCA1}" dt="2022-01-07T08:37:07.466" v="4" actId="47"/>
        <pc:sldMkLst>
          <pc:docMk/>
          <pc:sldMk cId="0" sldId="284"/>
        </pc:sldMkLst>
      </pc:sldChg>
      <pc:sldChg chg="del">
        <pc:chgData name="ゆっくり市場調査論" userId="03e094fd-291a-4030-9f28-a3cc6b5984cc" providerId="ADAL" clId="{ABD5BBFE-2B9C-4FD4-A0A6-32D617A7FCA1}" dt="2022-01-07T08:37:02.987" v="0" actId="47"/>
        <pc:sldMkLst>
          <pc:docMk/>
          <pc:sldMk cId="0" sldId="2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43F6E1-41AD-4D40-BCA6-C6D74F41859A}" type="datetimeFigureOut">
              <a:rPr kumimoji="1" lang="ja-JP" altLang="en-US" smtClean="0"/>
              <a:pPr/>
              <a:t>2022/1/7</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FAF302-0194-4B0C-AC8F-14AECF942817}" type="slidenum">
              <a:rPr kumimoji="1" lang="ja-JP" altLang="en-US" smtClean="0"/>
              <a:pPr/>
              <a:t>‹#›</a:t>
            </a:fld>
            <a:endParaRPr kumimoji="1" lang="ja-JP" altLang="en-US"/>
          </a:p>
        </p:txBody>
      </p:sp>
    </p:spTree>
    <p:extLst>
      <p:ext uri="{BB962C8B-B14F-4D97-AF65-F5344CB8AC3E}">
        <p14:creationId xmlns:p14="http://schemas.microsoft.com/office/powerpoint/2010/main" val="23201265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lang="ja-JP" altLang="en-US" dirty="0"/>
              <a:t>跛行（ハコウ）：２ つりあいのとれていない状態のまま、物事が進行していくこと。</a:t>
            </a:r>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5</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r>
              <a:rPr kumimoji="1" lang="en-US" altLang="ja-JP" dirty="0"/>
              <a:t>GDS</a:t>
            </a:r>
          </a:p>
          <a:p>
            <a:r>
              <a:rPr kumimoji="1" lang="en-US" altLang="ja-JP" dirty="0"/>
              <a:t>Global Data Synchronization</a:t>
            </a:r>
          </a:p>
          <a:p>
            <a:r>
              <a:rPr kumimoji="1" lang="ja-JP" altLang="en-US" dirty="0"/>
              <a:t>地球規模でデータを同期化</a:t>
            </a:r>
            <a:endParaRPr kumimoji="1" lang="en-US" altLang="ja-JP" dirty="0"/>
          </a:p>
          <a:p>
            <a:endParaRPr kumimoji="1" lang="en-US" altLang="ja-JP" dirty="0"/>
          </a:p>
          <a:p>
            <a:r>
              <a:rPr kumimoji="1" lang="ja-JP" altLang="en-US" dirty="0"/>
              <a:t>電子タグ（</a:t>
            </a:r>
            <a:r>
              <a:rPr kumimoji="1" lang="en-US" altLang="ja-JP" dirty="0"/>
              <a:t>RFID</a:t>
            </a:r>
            <a:r>
              <a:rPr kumimoji="1" lang="ja-JP" altLang="en-US"/>
              <a:t>）</a:t>
            </a:r>
            <a:endParaRPr kumimoji="1" lang="en-US" altLang="ja-JP" dirty="0"/>
          </a:p>
          <a:p>
            <a:r>
              <a:rPr kumimoji="1" lang="en-US" altLang="ja-JP" dirty="0"/>
              <a:t>Radio</a:t>
            </a:r>
            <a:r>
              <a:rPr kumimoji="1" lang="en-US" altLang="ja-JP" baseline="0" dirty="0"/>
              <a:t> Frequency Identification</a:t>
            </a:r>
          </a:p>
          <a:p>
            <a:r>
              <a:rPr kumimoji="1" lang="ja-JP" altLang="en-US" baseline="0" dirty="0"/>
              <a:t>直接接触せずに、</a:t>
            </a:r>
            <a:r>
              <a:rPr kumimoji="1" lang="en-US" altLang="ja-JP" baseline="0" dirty="0"/>
              <a:t>IC</a:t>
            </a:r>
            <a:r>
              <a:rPr kumimoji="1" lang="ja-JP" altLang="en-US" baseline="0" dirty="0"/>
              <a:t>チップ情報の送受信が可能なタグ</a:t>
            </a:r>
            <a:endParaRPr kumimoji="1" lang="ja-JP" altLang="en-US" dirty="0"/>
          </a:p>
        </p:txBody>
      </p:sp>
      <p:sp>
        <p:nvSpPr>
          <p:cNvPr id="4" name="スライド番号プレースホルダー 3"/>
          <p:cNvSpPr>
            <a:spLocks noGrp="1"/>
          </p:cNvSpPr>
          <p:nvPr>
            <p:ph type="sldNum" sz="quarter" idx="10"/>
          </p:nvPr>
        </p:nvSpPr>
        <p:spPr/>
        <p:txBody>
          <a:bodyPr/>
          <a:lstStyle/>
          <a:p>
            <a:fld id="{80FAF302-0194-4B0C-AC8F-14AECF942817}" type="slidenum">
              <a:rPr kumimoji="1" lang="ja-JP" altLang="en-US" smtClean="0"/>
              <a:pPr/>
              <a:t>17</a:t>
            </a:fld>
            <a:endParaRPr kumimoji="1" lang="ja-JP" altLang="en-US"/>
          </a:p>
        </p:txBody>
      </p:sp>
    </p:spTree>
    <p:extLst>
      <p:ext uri="{BB962C8B-B14F-4D97-AF65-F5344CB8AC3E}">
        <p14:creationId xmlns:p14="http://schemas.microsoft.com/office/powerpoint/2010/main" val="850169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lang="ja-JP" altLang="en-US" dirty="0"/>
              <a:t>延期－投機の理論</a:t>
            </a:r>
            <a:endParaRPr lang="en-US" altLang="ja-JP" dirty="0"/>
          </a:p>
          <a:p>
            <a:r>
              <a:rPr lang="ja-JP" altLang="en-US" dirty="0"/>
              <a:t>オルダーソンやバックリンらによって提示された理論</a:t>
            </a:r>
            <a:endParaRPr lang="en-US" altLang="ja-JP" dirty="0"/>
          </a:p>
          <a:p>
            <a:r>
              <a:rPr lang="ja-JP" altLang="en-US" dirty="0"/>
              <a:t>製品形態の確定と在庫形成をいつ行うかの理論。</a:t>
            </a:r>
          </a:p>
          <a:p>
            <a:r>
              <a:rPr lang="ja-JP" altLang="en-US" dirty="0"/>
              <a:t>消費に近い段階で行うことを「延期」</a:t>
            </a:r>
          </a:p>
          <a:p>
            <a:r>
              <a:rPr lang="ja-JP" altLang="en-US" dirty="0"/>
              <a:t>消費から遠い時点で行うことを「投機」</a:t>
            </a:r>
          </a:p>
          <a:p>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19</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0C6E-634E-489D-BD52-678822DB8AB8}" type="slidenum">
              <a:rPr lang="en-US" altLang="ja-JP"/>
              <a:pPr/>
              <a:t>20</a:t>
            </a:fld>
            <a:endParaRPr lang="en-US" altLang="ja-JP"/>
          </a:p>
        </p:txBody>
      </p:sp>
      <p:sp>
        <p:nvSpPr>
          <p:cNvPr id="53250" name="Rectangle 2"/>
          <p:cNvSpPr>
            <a:spLocks noGrp="1" noRot="1" noChangeAspect="1" noChangeArrowheads="1" noTextEdit="1"/>
          </p:cNvSpPr>
          <p:nvPr>
            <p:ph type="sldImg"/>
          </p:nvPr>
        </p:nvSpPr>
        <p:spPr>
          <a:xfrm>
            <a:off x="381000" y="685800"/>
            <a:ext cx="6096000" cy="3429000"/>
          </a:xfrm>
          <a:ln/>
        </p:spPr>
      </p:sp>
      <p:sp>
        <p:nvSpPr>
          <p:cNvPr id="53251" name="Rectangle 3"/>
          <p:cNvSpPr>
            <a:spLocks noGrp="1" noChangeArrowheads="1"/>
          </p:cNvSpPr>
          <p:nvPr>
            <p:ph type="body" idx="1"/>
          </p:nvPr>
        </p:nvSpPr>
        <p:spPr/>
        <p:txBody>
          <a:bodyPr/>
          <a:lstStyle/>
          <a:p>
            <a:r>
              <a:rPr lang="ja-JP" altLang="en-US" dirty="0"/>
              <a:t>延期－投機の理論</a:t>
            </a:r>
            <a:endParaRPr lang="en-US" altLang="ja-JP" dirty="0"/>
          </a:p>
          <a:p>
            <a:r>
              <a:rPr lang="ja-JP" altLang="en-US" dirty="0"/>
              <a:t>オルダーソンやバックリンらによって提示された理論</a:t>
            </a:r>
            <a:endParaRPr lang="en-US" altLang="ja-JP" dirty="0"/>
          </a:p>
          <a:p>
            <a:r>
              <a:rPr lang="ja-JP" altLang="en-US" dirty="0"/>
              <a:t>製品形態の確定と在庫形成をいつ行うかの理論。</a:t>
            </a:r>
          </a:p>
          <a:p>
            <a:r>
              <a:rPr lang="ja-JP" altLang="en-US" dirty="0"/>
              <a:t>消費に近い段階で行うことを「延期」</a:t>
            </a:r>
          </a:p>
          <a:p>
            <a:r>
              <a:rPr lang="ja-JP" altLang="en-US" dirty="0"/>
              <a:t>消費から遠い時点で行うことを「投機」</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0C6E-634E-489D-BD52-678822DB8AB8}" type="slidenum">
              <a:rPr lang="en-US" altLang="ja-JP"/>
              <a:pPr/>
              <a:t>21</a:t>
            </a:fld>
            <a:endParaRPr lang="en-US" altLang="ja-JP"/>
          </a:p>
        </p:txBody>
      </p:sp>
      <p:sp>
        <p:nvSpPr>
          <p:cNvPr id="53250" name="Rectangle 2"/>
          <p:cNvSpPr>
            <a:spLocks noGrp="1" noRot="1" noChangeAspect="1" noChangeArrowheads="1" noTextEdit="1"/>
          </p:cNvSpPr>
          <p:nvPr>
            <p:ph type="sldImg"/>
          </p:nvPr>
        </p:nvSpPr>
        <p:spPr>
          <a:xfrm>
            <a:off x="381000" y="685800"/>
            <a:ext cx="6096000" cy="3429000"/>
          </a:xfrm>
          <a:ln/>
        </p:spPr>
      </p:sp>
      <p:sp>
        <p:nvSpPr>
          <p:cNvPr id="53251" name="Rectangle 3"/>
          <p:cNvSpPr>
            <a:spLocks noGrp="1" noChangeArrowheads="1"/>
          </p:cNvSpPr>
          <p:nvPr>
            <p:ph type="body" idx="1"/>
          </p:nvPr>
        </p:nvSpPr>
        <p:spPr/>
        <p:txBody>
          <a:bodyPr/>
          <a:lstStyle/>
          <a:p>
            <a:r>
              <a:rPr lang="ja-JP" altLang="en-US"/>
              <a:t>製品形態の確定と在庫形成をいつ行うかの理論。</a:t>
            </a:r>
          </a:p>
          <a:p>
            <a:r>
              <a:rPr lang="ja-JP" altLang="en-US"/>
              <a:t>消費に近い段階で行うことを「延期」</a:t>
            </a:r>
          </a:p>
          <a:p>
            <a:r>
              <a:rPr lang="ja-JP" altLang="en-US"/>
              <a:t>消費から遠い時点で行うことを「投機」</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B2F567-2707-4FB8-814E-2B13EFDED662}" type="slidenum">
              <a:rPr lang="en-US" altLang="ja-JP"/>
              <a:pPr/>
              <a:t>22</a:t>
            </a:fld>
            <a:endParaRPr lang="en-US" altLang="ja-JP"/>
          </a:p>
        </p:txBody>
      </p:sp>
      <p:sp>
        <p:nvSpPr>
          <p:cNvPr id="54274" name="Rectangle 2"/>
          <p:cNvSpPr>
            <a:spLocks noGrp="1" noRot="1" noChangeAspect="1" noChangeArrowheads="1" noTextEdit="1"/>
          </p:cNvSpPr>
          <p:nvPr>
            <p:ph type="sldImg"/>
          </p:nvPr>
        </p:nvSpPr>
        <p:spPr>
          <a:xfrm>
            <a:off x="381000" y="685800"/>
            <a:ext cx="6096000" cy="3429000"/>
          </a:xfrm>
          <a:ln/>
        </p:spPr>
      </p:sp>
      <p:sp>
        <p:nvSpPr>
          <p:cNvPr id="54275" name="Rectangle 3"/>
          <p:cNvSpPr>
            <a:spLocks noGrp="1" noChangeArrowheads="1"/>
          </p:cNvSpPr>
          <p:nvPr>
            <p:ph type="body" idx="1"/>
          </p:nvPr>
        </p:nvSpPr>
        <p:spPr/>
        <p:txBody>
          <a:bodyPr/>
          <a:lstStyle/>
          <a:p>
            <a:r>
              <a:rPr lang="ja-JP" altLang="en-US"/>
              <a:t>消費者から遠いところで製品形態の確定と在庫形成を行うことが「投機」</a:t>
            </a:r>
          </a:p>
          <a:p>
            <a:endParaRPr lang="ja-JP" altLang="en-US"/>
          </a:p>
          <a:p>
            <a:r>
              <a:rPr lang="ja-JP" altLang="en-US"/>
              <a:t>投機により生産は「見込み生産」となるロスが出る可能性はあるが、集中して大量の生産が可能。</a:t>
            </a:r>
          </a:p>
          <a:p>
            <a:r>
              <a:rPr lang="ja-JP" altLang="en-US"/>
              <a:t>流通は長サイクルとなり、在庫は集中して形成される。</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B2F567-2707-4FB8-814E-2B13EFDED662}" type="slidenum">
              <a:rPr lang="en-US" altLang="ja-JP"/>
              <a:pPr/>
              <a:t>23</a:t>
            </a:fld>
            <a:endParaRPr lang="en-US" altLang="ja-JP"/>
          </a:p>
        </p:txBody>
      </p:sp>
      <p:sp>
        <p:nvSpPr>
          <p:cNvPr id="54274" name="Rectangle 2"/>
          <p:cNvSpPr>
            <a:spLocks noGrp="1" noRot="1" noChangeAspect="1" noChangeArrowheads="1" noTextEdit="1"/>
          </p:cNvSpPr>
          <p:nvPr>
            <p:ph type="sldImg"/>
          </p:nvPr>
        </p:nvSpPr>
        <p:spPr>
          <a:xfrm>
            <a:off x="381000" y="685800"/>
            <a:ext cx="6096000" cy="3429000"/>
          </a:xfrm>
          <a:ln/>
        </p:spPr>
      </p:sp>
      <p:sp>
        <p:nvSpPr>
          <p:cNvPr id="54275" name="Rectangle 3"/>
          <p:cNvSpPr>
            <a:spLocks noGrp="1" noChangeArrowheads="1"/>
          </p:cNvSpPr>
          <p:nvPr>
            <p:ph type="body" idx="1"/>
          </p:nvPr>
        </p:nvSpPr>
        <p:spPr/>
        <p:txBody>
          <a:bodyPr/>
          <a:lstStyle/>
          <a:p>
            <a:r>
              <a:rPr lang="ja-JP" altLang="en-US"/>
              <a:t>消費者から遠いところで製品形態の確定と在庫形成を行うことが「投機」</a:t>
            </a:r>
          </a:p>
          <a:p>
            <a:endParaRPr lang="ja-JP" altLang="en-US"/>
          </a:p>
          <a:p>
            <a:r>
              <a:rPr lang="ja-JP" altLang="en-US"/>
              <a:t>投機により生産は「見込み生産」となるロスが出る可能性はあるが、集中して大量の生産が可能。</a:t>
            </a:r>
          </a:p>
          <a:p>
            <a:r>
              <a:rPr lang="ja-JP" altLang="en-US"/>
              <a:t>流通は長サイクルとなり、在庫は集中して形成される。</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24</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25</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アーキテクチャ</a:t>
            </a:r>
            <a:endParaRPr kumimoji="1" lang="en-US" altLang="ja-JP" dirty="0"/>
          </a:p>
          <a:p>
            <a:r>
              <a:rPr kumimoji="1" lang="ja-JP" altLang="en-US" dirty="0"/>
              <a:t>ハードウェア、</a:t>
            </a:r>
            <a:r>
              <a:rPr kumimoji="1" lang="en-US" altLang="ja-JP" dirty="0"/>
              <a:t>OS</a:t>
            </a:r>
            <a:r>
              <a:rPr kumimoji="1" lang="ja-JP" altLang="en-US" dirty="0" err="1"/>
              <a:t>、</a:t>
            </a:r>
            <a:r>
              <a:rPr kumimoji="1" lang="ja-JP" altLang="en-US" dirty="0"/>
              <a:t>ネットワーク、アプリケーションソフトなどの基本設計や設計思想のこと。元来、建築学における設計術あるいは建築様式を表していたのが、転じて、コンピュータ用語として用いられるようになった。</a:t>
            </a:r>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27</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lang="ja-JP" altLang="en-US" dirty="0"/>
              <a:t>嚆矢（コウシ）：最初。物事の始まり</a:t>
            </a:r>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7</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機械式レジスター</a:t>
            </a:r>
            <a:endParaRPr kumimoji="1" lang="en-US" altLang="ja-JP" dirty="0"/>
          </a:p>
          <a:p>
            <a:r>
              <a:rPr kumimoji="1" lang="ja-JP" altLang="en-US" dirty="0"/>
              <a:t>機械式はさらに手動式と電気式があった。手動式は</a:t>
            </a:r>
            <a:r>
              <a:rPr kumimoji="1" lang="en-US" altLang="ja-JP" dirty="0"/>
              <a:t>1</a:t>
            </a:r>
            <a:r>
              <a:rPr kumimoji="1" lang="ja-JP" altLang="en-US" dirty="0"/>
              <a:t>件入力するごとにダイヤルを手で回すタイプ。電気式は電動でダイヤルが回るタイプ。</a:t>
            </a:r>
            <a:endParaRPr kumimoji="1" lang="en-US" altLang="ja-JP" dirty="0"/>
          </a:p>
          <a:p>
            <a:endParaRPr kumimoji="1" lang="en-US" altLang="ja-JP" dirty="0"/>
          </a:p>
          <a:p>
            <a:r>
              <a:rPr kumimoji="1" lang="ja-JP" altLang="en-US" dirty="0"/>
              <a:t>入力は手動</a:t>
            </a:r>
            <a:endParaRPr kumimoji="1" lang="en-US" altLang="ja-JP" dirty="0"/>
          </a:p>
          <a:p>
            <a:r>
              <a:rPr kumimoji="1" lang="ja-JP" altLang="en-US" dirty="0"/>
              <a:t>商品の分類キーは</a:t>
            </a:r>
            <a:r>
              <a:rPr kumimoji="1" lang="en-US" altLang="ja-JP" dirty="0"/>
              <a:t>8</a:t>
            </a:r>
            <a:r>
              <a:rPr kumimoji="1" lang="ja-JP" altLang="en-US" dirty="0"/>
              <a:t>種類　</a:t>
            </a:r>
            <a:r>
              <a:rPr lang="ja-JP" altLang="en-US" dirty="0"/>
              <a:t>ヨキミセサカエル　</a:t>
            </a:r>
            <a:endParaRPr lang="en-US" altLang="ja-JP" dirty="0"/>
          </a:p>
          <a:p>
            <a:r>
              <a:rPr lang="ja-JP" altLang="en-US" dirty="0"/>
              <a:t>取引の分類キーも搭載されていた。</a:t>
            </a:r>
            <a:endParaRPr kumimoji="1" lang="en-US" altLang="ja-JP" dirty="0"/>
          </a:p>
          <a:p>
            <a:r>
              <a:rPr kumimoji="1" lang="ja-JP" altLang="en-US" dirty="0"/>
              <a:t>手動ということはすべての金額を手入力するということ。それに加えて、分類キーを入力していく。</a:t>
            </a:r>
            <a:endParaRPr kumimoji="1" lang="en-US" altLang="ja-JP" dirty="0"/>
          </a:p>
          <a:p>
            <a:r>
              <a:rPr kumimoji="1" lang="ja-JP" altLang="en-US" dirty="0"/>
              <a:t>すべての商品には金額が記載されており、インストア・マーキングがなされていた。</a:t>
            </a:r>
            <a:endParaRPr kumimoji="1" lang="en-US" altLang="ja-JP" dirty="0"/>
          </a:p>
          <a:p>
            <a:endParaRPr kumimoji="1" lang="en-US" altLang="ja-JP" dirty="0"/>
          </a:p>
          <a:p>
            <a:r>
              <a:rPr kumimoji="1" lang="ja-JP" altLang="en-US" dirty="0"/>
              <a:t>分類ごとの集計結果の出力が可能</a:t>
            </a:r>
            <a:endParaRPr kumimoji="1" lang="en-US" altLang="ja-JP" dirty="0"/>
          </a:p>
          <a:p>
            <a:r>
              <a:rPr kumimoji="1" lang="ja-JP" altLang="en-US" dirty="0"/>
              <a:t>レシートの発行が可能</a:t>
            </a:r>
            <a:endParaRPr kumimoji="1" lang="en-US" altLang="ja-JP" dirty="0"/>
          </a:p>
          <a:p>
            <a:r>
              <a:rPr kumimoji="1" lang="ja-JP" altLang="en-US" dirty="0"/>
              <a:t>ただし、レシートには商品名の記載はない。</a:t>
            </a:r>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8</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ＰＯＳ（</a:t>
            </a:r>
            <a:r>
              <a:rPr kumimoji="1" lang="en-US" altLang="ja-JP" dirty="0"/>
              <a:t>Point Of Sales:</a:t>
            </a:r>
            <a:r>
              <a:rPr kumimoji="1" lang="ja-JP" altLang="en-US" dirty="0"/>
              <a:t>販売時点情報管理）システム</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売れ筋商品　</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売れ筋は、特に購入希望者が多い商品群のことで、これらは新製品やブーム（流行）に乗った商品など、目新しい商品が中心となっている。こと小売店では全商品の、上位</a:t>
            </a:r>
            <a:r>
              <a:rPr kumimoji="1" lang="en-US" altLang="ja-JP" dirty="0"/>
              <a:t>2</a:t>
            </a:r>
            <a:r>
              <a:rPr kumimoji="1" lang="ja-JP" altLang="en-US" dirty="0"/>
              <a:t>割で</a:t>
            </a:r>
            <a:r>
              <a:rPr kumimoji="1" lang="en-US" altLang="ja-JP" dirty="0"/>
              <a:t>8</a:t>
            </a:r>
            <a:r>
              <a:rPr kumimoji="1" lang="ja-JP" altLang="en-US" dirty="0"/>
              <a:t>割の売り上げを出すという。</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死に筋商品　</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死に筋とは、良く売れる商品に対して、需要が乏しくあまり多くが出ない同カテゴリー（ジャンル）の商品のことである。流行の去った商品や、あまりにありふれていて消費者の関心を引かなくなった商品などがこれに含まれる。一般的に、全商品の</a:t>
            </a:r>
            <a:r>
              <a:rPr kumimoji="1" lang="en-US" altLang="ja-JP" dirty="0"/>
              <a:t>8</a:t>
            </a:r>
            <a:r>
              <a:rPr kumimoji="1" lang="ja-JP" altLang="en-US" dirty="0"/>
              <a:t>割は死に筋の商品で、全体の</a:t>
            </a:r>
            <a:r>
              <a:rPr kumimoji="1" lang="en-US" altLang="ja-JP" dirty="0"/>
              <a:t>2</a:t>
            </a:r>
            <a:r>
              <a:rPr kumimoji="1" lang="ja-JP" altLang="en-US" dirty="0"/>
              <a:t>割程度の売り上げしか出さないといわれ、ことコモディティ化（どこの製品でも消費者にとっては大差ないこと）した製品では死に筋傾向も顕著である。</a:t>
            </a:r>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9</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納入先を納入業者へ訂正</a:t>
            </a:r>
            <a:endParaRPr kumimoji="1" lang="en-US" altLang="ja-JP" dirty="0"/>
          </a:p>
          <a:p>
            <a:endParaRPr kumimoji="1" lang="en-US" altLang="ja-JP" dirty="0"/>
          </a:p>
          <a:p>
            <a:r>
              <a:rPr kumimoji="1" lang="ja-JP" altLang="en-US" dirty="0"/>
              <a:t>ＥＯＳ（</a:t>
            </a:r>
            <a:r>
              <a:rPr kumimoji="1" lang="en-US" altLang="ja-JP" dirty="0"/>
              <a:t>Electronic</a:t>
            </a:r>
            <a:r>
              <a:rPr kumimoji="1" lang="ja-JP" altLang="en-US" dirty="0"/>
              <a:t>　</a:t>
            </a:r>
            <a:r>
              <a:rPr kumimoji="1" lang="en-US" altLang="ja-JP" dirty="0"/>
              <a:t>Ordering</a:t>
            </a:r>
            <a:r>
              <a:rPr kumimoji="1" lang="ja-JP" altLang="en-US" baseline="0" dirty="0"/>
              <a:t> </a:t>
            </a:r>
            <a:r>
              <a:rPr kumimoji="1" lang="en-US" altLang="ja-JP" baseline="0" dirty="0"/>
              <a:t>System</a:t>
            </a:r>
            <a:r>
              <a:rPr kumimoji="1" lang="ja-JP" altLang="en-US" baseline="0" dirty="0"/>
              <a:t>）</a:t>
            </a:r>
            <a:endParaRPr kumimoji="1" lang="en-US" altLang="ja-JP" baseline="0" dirty="0"/>
          </a:p>
          <a:p>
            <a:r>
              <a:rPr kumimoji="1" lang="ja-JP" altLang="en-US" baseline="0" dirty="0"/>
              <a:t>電子受発注システム</a:t>
            </a:r>
            <a:endParaRPr kumimoji="1" lang="en-US" altLang="ja-JP" baseline="0" dirty="0"/>
          </a:p>
          <a:p>
            <a:r>
              <a:rPr kumimoji="1" lang="ja-JP" altLang="en-US" baseline="0" dirty="0"/>
              <a:t>電子的な受発注を行うシステム</a:t>
            </a:r>
            <a:endParaRPr kumimoji="1" lang="en-US" altLang="ja-JP" baseline="0" dirty="0"/>
          </a:p>
          <a:p>
            <a:r>
              <a:rPr kumimoji="1" lang="ja-JP" altLang="en-US" dirty="0"/>
              <a:t>受発注がオンラインで可能。迅速な対応が可能。</a:t>
            </a:r>
            <a:endParaRPr kumimoji="1" lang="en-US" altLang="ja-JP" dirty="0"/>
          </a:p>
          <a:p>
            <a:endParaRPr kumimoji="1" lang="en-US" altLang="ja-JP" dirty="0"/>
          </a:p>
          <a:p>
            <a:r>
              <a:rPr kumimoji="1" lang="en-US" altLang="ja-JP" dirty="0"/>
              <a:t>VAN</a:t>
            </a:r>
            <a:r>
              <a:rPr kumimoji="1" lang="ja-JP" altLang="en-US" dirty="0"/>
              <a:t>（</a:t>
            </a:r>
            <a:r>
              <a:rPr kumimoji="1" lang="en-US" altLang="ja-JP" dirty="0"/>
              <a:t>Value Added Network</a:t>
            </a:r>
            <a:r>
              <a:rPr kumimoji="1" lang="ja-JP" altLang="en-US" dirty="0"/>
              <a:t>）</a:t>
            </a:r>
            <a:endParaRPr kumimoji="1" lang="en-US" altLang="ja-JP" dirty="0"/>
          </a:p>
          <a:p>
            <a:r>
              <a:rPr kumimoji="1" lang="ja-JP" altLang="en-US" dirty="0"/>
              <a:t>付加価値情報網</a:t>
            </a:r>
            <a:endParaRPr kumimoji="1" lang="en-US" altLang="ja-JP" dirty="0"/>
          </a:p>
          <a:p>
            <a:r>
              <a:rPr kumimoji="1" lang="en-US" altLang="ja-JP" dirty="0"/>
              <a:t>1985</a:t>
            </a:r>
            <a:r>
              <a:rPr kumimoji="1" lang="ja-JP" altLang="en-US" dirty="0"/>
              <a:t>年以降に登場したシステム</a:t>
            </a:r>
            <a:endParaRPr kumimoji="1" lang="en-US" altLang="ja-JP" dirty="0"/>
          </a:p>
          <a:p>
            <a:r>
              <a:rPr kumimoji="1" lang="ja-JP" altLang="en-US" dirty="0"/>
              <a:t>テキストでは</a:t>
            </a:r>
            <a:r>
              <a:rPr kumimoji="1" lang="en-US" altLang="ja-JP" dirty="0"/>
              <a:t>1985</a:t>
            </a:r>
            <a:r>
              <a:rPr kumimoji="1" lang="ja-JP" altLang="en-US" dirty="0"/>
              <a:t>年までが第</a:t>
            </a:r>
            <a:r>
              <a:rPr kumimoji="1" lang="en-US" altLang="ja-JP" dirty="0"/>
              <a:t>2</a:t>
            </a:r>
            <a:r>
              <a:rPr kumimoji="1" lang="ja-JP" altLang="en-US" dirty="0"/>
              <a:t>期なのでこの時点での記載は不適切。</a:t>
            </a:r>
            <a:endParaRPr kumimoji="1" lang="en-US" altLang="ja-JP"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10</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リテールサポート</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b="0" kern="1200" dirty="0">
                <a:solidFill>
                  <a:schemeClr val="tx1"/>
                </a:solidFill>
                <a:latin typeface="+mn-lt"/>
                <a:ea typeface="+mn-ea"/>
                <a:cs typeface="+mn-cs"/>
              </a:rPr>
              <a:t>メーカーまたは卸売業者が、取引先に対して経営的な支援活動を行うこと。小売店の業績を向上させることで、結果として自社の業績向上につなげようというのがねらい。</a:t>
            </a:r>
            <a:endParaRPr kumimoji="1" lang="en-US" altLang="ja-JP" sz="1200" b="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kern="1200" dirty="0">
                <a:solidFill>
                  <a:schemeClr val="tx1"/>
                </a:solidFill>
                <a:latin typeface="+mn-lt"/>
                <a:ea typeface="+mn-ea"/>
                <a:cs typeface="+mn-cs"/>
              </a:rPr>
              <a:t>ICT</a:t>
            </a:r>
            <a:r>
              <a:rPr kumimoji="1" lang="ja-JP" altLang="en-US" sz="1200" b="0" kern="1200" dirty="0">
                <a:solidFill>
                  <a:schemeClr val="tx1"/>
                </a:solidFill>
                <a:latin typeface="+mn-lt"/>
                <a:ea typeface="+mn-ea"/>
                <a:cs typeface="+mn-cs"/>
              </a:rPr>
              <a:t>（</a:t>
            </a:r>
            <a:r>
              <a:rPr kumimoji="1" lang="en-US" altLang="ja-JP" sz="1200" b="0" kern="1200" dirty="0">
                <a:solidFill>
                  <a:schemeClr val="tx1"/>
                </a:solidFill>
                <a:latin typeface="+mn-lt"/>
                <a:ea typeface="+mn-ea"/>
                <a:cs typeface="+mn-cs"/>
              </a:rPr>
              <a:t>Information and Communication Technology </a:t>
            </a:r>
            <a:r>
              <a:rPr kumimoji="1" lang="ja-JP" altLang="en-US" sz="1200" b="0" kern="1200" dirty="0">
                <a:solidFill>
                  <a:schemeClr val="tx1"/>
                </a:solidFill>
                <a:latin typeface="+mn-lt"/>
                <a:ea typeface="+mn-ea"/>
                <a:cs typeface="+mn-cs"/>
              </a:rPr>
              <a:t>）</a:t>
            </a:r>
            <a:br>
              <a:rPr kumimoji="1" lang="en-US" altLang="ja-JP" sz="1200" b="0" kern="1200" dirty="0">
                <a:solidFill>
                  <a:schemeClr val="tx1"/>
                </a:solidFill>
                <a:latin typeface="+mn-lt"/>
                <a:ea typeface="+mn-ea"/>
                <a:cs typeface="+mn-cs"/>
              </a:rPr>
            </a:br>
            <a:r>
              <a:rPr kumimoji="1" lang="ja-JP" altLang="en-US" sz="1200" b="0" kern="1200" dirty="0">
                <a:solidFill>
                  <a:schemeClr val="tx1"/>
                </a:solidFill>
                <a:latin typeface="+mn-lt"/>
                <a:ea typeface="+mn-ea"/>
                <a:cs typeface="+mn-cs"/>
              </a:rPr>
              <a:t>情報通信技術</a:t>
            </a:r>
            <a:endParaRPr kumimoji="1" lang="en-US" altLang="ja-JP" sz="1200" b="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ICT</a:t>
            </a:r>
            <a:r>
              <a:rPr kumimoji="1" lang="ja-JP" altLang="en-US" dirty="0"/>
              <a:t>とは、情報・通信に関連する技術一般の総称である。従来ひんぱんに用いられてきた「</a:t>
            </a:r>
            <a:r>
              <a:rPr kumimoji="1" lang="en-US" altLang="ja-JP" dirty="0"/>
              <a:t>IT</a:t>
            </a:r>
            <a:r>
              <a:rPr kumimoji="1" lang="ja-JP" altLang="en-US" dirty="0"/>
              <a:t>」とほぼ同様の意味で用いられるもので、「</a:t>
            </a:r>
            <a:r>
              <a:rPr kumimoji="1" lang="en-US" altLang="ja-JP" dirty="0"/>
              <a:t>IT</a:t>
            </a:r>
            <a:r>
              <a:rPr kumimoji="1" lang="ja-JP" altLang="en-US" dirty="0"/>
              <a:t>」に替わる表現として日本でも定着しつつある。</a:t>
            </a:r>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12</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EDI</a:t>
            </a:r>
            <a:r>
              <a:rPr kumimoji="1" lang="ja-JP" altLang="en-US" dirty="0"/>
              <a:t>（</a:t>
            </a:r>
            <a:r>
              <a:rPr kumimoji="1" lang="en-US" altLang="ja-JP" dirty="0"/>
              <a:t>Electronic Data Interchange</a:t>
            </a:r>
            <a:r>
              <a:rPr kumimoji="1" lang="ja-JP" altLang="en-US" dirty="0"/>
              <a:t>）</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電子データ交換</a:t>
            </a:r>
            <a:endParaRPr kumimoji="1"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商取引に関する情報を標準的な書式に統一して、企業間で電子的に交換する仕組み。受発注や見積もり、決済、出入荷などに関わるデータを、あらかじめ定められた形式にしたがって電子化し、専用線や</a:t>
            </a:r>
            <a:r>
              <a:rPr kumimoji="1" lang="en-US" altLang="ja-JP" dirty="0"/>
              <a:t>VAN</a:t>
            </a:r>
            <a:r>
              <a:rPr kumimoji="1" lang="ja-JP" altLang="en-US" dirty="0"/>
              <a:t>などのネットワークを通じて送受信する。紙の伝票をやり取りしていた従来の方式に比べ、情報伝達のスピードが大幅にアップし、事務工数や人員の削減、販売機会の拡大などにつながる</a:t>
            </a:r>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13</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14</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0FAF302-0194-4B0C-AC8F-14AECF942817}" type="slidenum">
              <a:rPr kumimoji="1" lang="ja-JP" altLang="en-US" smtClean="0"/>
              <a:pPr/>
              <a:t>16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48505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4228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324153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4163561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2355117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3556634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9557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80972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622479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787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4043405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1227949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092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情報と流通</a:t>
            </a:r>
            <a:endParaRPr kumimoji="1" lang="ja-JP" altLang="en-US" dirty="0"/>
          </a:p>
        </p:txBody>
      </p:sp>
      <p:sp>
        <p:nvSpPr>
          <p:cNvPr id="3" name="サブタイトル 2"/>
          <p:cNvSpPr>
            <a:spLocks noGrp="1"/>
          </p:cNvSpPr>
          <p:nvPr>
            <p:ph type="subTitle" idx="1"/>
          </p:nvPr>
        </p:nvSpPr>
        <p:spPr/>
        <p:txBody>
          <a:bodyPr/>
          <a:lstStyle/>
          <a:p>
            <a:r>
              <a:rPr kumimoji="1" lang="ja-JP" altLang="en-US" dirty="0">
                <a:solidFill>
                  <a:schemeClr val="tx1"/>
                </a:solidFill>
              </a:rPr>
              <a:t>流通を変化させたもの</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消費の多様化</a:t>
            </a:r>
          </a:p>
        </p:txBody>
      </p:sp>
      <p:sp>
        <p:nvSpPr>
          <p:cNvPr id="3" name="コンテンツ プレースホルダ 2"/>
          <p:cNvSpPr>
            <a:spLocks noGrp="1"/>
          </p:cNvSpPr>
          <p:nvPr>
            <p:ph idx="1"/>
          </p:nvPr>
        </p:nvSpPr>
        <p:spPr/>
        <p:txBody>
          <a:bodyPr>
            <a:noAutofit/>
          </a:bodyPr>
          <a:lstStyle/>
          <a:p>
            <a:r>
              <a:rPr lang="en-US" altLang="ja-JP" sz="2800" dirty="0"/>
              <a:t>1980</a:t>
            </a:r>
            <a:r>
              <a:rPr lang="ja-JP" altLang="en-US" sz="2800" dirty="0"/>
              <a:t>年代は消費の多様化・個性化が顕著</a:t>
            </a:r>
            <a:endParaRPr lang="en-US" altLang="ja-JP" sz="2800" dirty="0"/>
          </a:p>
          <a:p>
            <a:r>
              <a:rPr lang="ja-JP" altLang="en-US" sz="2800" dirty="0"/>
              <a:t>以前にもまして、売れ筋商品の予想が困難</a:t>
            </a:r>
            <a:endParaRPr lang="en-US" altLang="ja-JP" sz="2800" dirty="0"/>
          </a:p>
          <a:p>
            <a:r>
              <a:rPr lang="ja-JP" altLang="en-US" sz="2800" dirty="0"/>
              <a:t>ＰＯＳデータの活用により状況を打破</a:t>
            </a:r>
            <a:endParaRPr lang="en-US" altLang="ja-JP" sz="2800" dirty="0"/>
          </a:p>
          <a:p>
            <a:r>
              <a:rPr lang="ja-JP" altLang="en-US" sz="2800" dirty="0"/>
              <a:t>ＥＯＳによりシステムは進化</a:t>
            </a:r>
            <a:endParaRPr lang="en-US" altLang="ja-JP" sz="2800" dirty="0"/>
          </a:p>
          <a:p>
            <a:pPr lvl="1"/>
            <a:r>
              <a:rPr lang="en-US" altLang="ja-JP" dirty="0"/>
              <a:t>Electronic Ordering</a:t>
            </a:r>
            <a:r>
              <a:rPr lang="ja-JP" altLang="en-US" dirty="0"/>
              <a:t> </a:t>
            </a:r>
            <a:r>
              <a:rPr lang="en-US" altLang="ja-JP" dirty="0"/>
              <a:t>System(</a:t>
            </a:r>
            <a:r>
              <a:rPr lang="ja-JP" altLang="ja-JP" dirty="0"/>
              <a:t>電子受発注システム</a:t>
            </a:r>
            <a:r>
              <a:rPr lang="en-US" altLang="ja-JP" dirty="0"/>
              <a:t>)</a:t>
            </a:r>
          </a:p>
          <a:p>
            <a:pPr lvl="1"/>
            <a:r>
              <a:rPr lang="ja-JP" altLang="en-US" dirty="0"/>
              <a:t>ＰＯＳデータにより商品の販売状況を把握</a:t>
            </a:r>
            <a:endParaRPr lang="en-US" altLang="ja-JP" dirty="0"/>
          </a:p>
          <a:p>
            <a:pPr lvl="1"/>
            <a:r>
              <a:rPr lang="ja-JP" altLang="en-US" dirty="0"/>
              <a:t>納入業者に電子的に発注</a:t>
            </a:r>
            <a:endParaRPr lang="en-US" altLang="ja-JP" dirty="0"/>
          </a:p>
          <a:p>
            <a:pPr lvl="1"/>
            <a:r>
              <a:rPr lang="ja-JP" altLang="en-US" dirty="0"/>
              <a:t>納入業者はただちに納品</a:t>
            </a:r>
            <a:endParaRPr lang="en-US" altLang="ja-JP" dirty="0"/>
          </a:p>
          <a:p>
            <a:pPr lvl="1"/>
            <a:r>
              <a:rPr lang="ja-JP" altLang="en-US" dirty="0"/>
              <a:t>欠品・品切れを回避</a:t>
            </a:r>
            <a:endParaRPr lang="en-US" altLang="ja-JP"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第</a:t>
            </a:r>
            <a:r>
              <a:rPr kumimoji="1" lang="en-US" altLang="ja-JP" dirty="0"/>
              <a:t>2</a:t>
            </a:r>
            <a:r>
              <a:rPr kumimoji="1" lang="ja-JP" altLang="en-US" dirty="0"/>
              <a:t>期まとめ</a:t>
            </a:r>
          </a:p>
        </p:txBody>
      </p:sp>
      <p:sp>
        <p:nvSpPr>
          <p:cNvPr id="3" name="コンテンツ プレースホルダ 2"/>
          <p:cNvSpPr>
            <a:spLocks noGrp="1"/>
          </p:cNvSpPr>
          <p:nvPr>
            <p:ph idx="1"/>
          </p:nvPr>
        </p:nvSpPr>
        <p:spPr/>
        <p:txBody>
          <a:bodyPr/>
          <a:lstStyle/>
          <a:p>
            <a:r>
              <a:rPr kumimoji="1" lang="ja-JP" altLang="en-US" dirty="0"/>
              <a:t>大店法（</a:t>
            </a:r>
            <a:r>
              <a:rPr kumimoji="1" lang="en-US" altLang="ja-JP" dirty="0"/>
              <a:t>1973</a:t>
            </a:r>
            <a:r>
              <a:rPr kumimoji="1" lang="ja-JP" altLang="en-US" dirty="0"/>
              <a:t>年）により</a:t>
            </a:r>
            <a:r>
              <a:rPr kumimoji="1" lang="en-US" altLang="ja-JP" dirty="0"/>
              <a:t>GMS</a:t>
            </a:r>
            <a:r>
              <a:rPr kumimoji="1" lang="ja-JP" altLang="en-US" dirty="0"/>
              <a:t>が苦境に立つ</a:t>
            </a:r>
            <a:endParaRPr kumimoji="1" lang="en-US" altLang="ja-JP" dirty="0"/>
          </a:p>
          <a:p>
            <a:r>
              <a:rPr lang="ja-JP" altLang="en-US" dirty="0"/>
              <a:t>大店法の</a:t>
            </a:r>
            <a:r>
              <a:rPr kumimoji="1" lang="ja-JP" altLang="en-US" dirty="0"/>
              <a:t>適用を受けない</a:t>
            </a:r>
            <a:r>
              <a:rPr lang="en-US" altLang="ja-JP" dirty="0"/>
              <a:t>CVS</a:t>
            </a:r>
            <a:r>
              <a:rPr kumimoji="1" lang="ja-JP" altLang="en-US" dirty="0"/>
              <a:t>が登場</a:t>
            </a:r>
            <a:endParaRPr kumimoji="1" lang="en-US" altLang="ja-JP" dirty="0"/>
          </a:p>
          <a:p>
            <a:r>
              <a:rPr lang="en-US" altLang="ja-JP" dirty="0"/>
              <a:t>POS</a:t>
            </a:r>
            <a:r>
              <a:rPr lang="ja-JP" altLang="en-US" dirty="0"/>
              <a:t>データによる情報管理</a:t>
            </a:r>
            <a:endParaRPr lang="en-US" altLang="ja-JP" dirty="0"/>
          </a:p>
          <a:p>
            <a:r>
              <a:rPr lang="en-US" altLang="ja-JP" dirty="0"/>
              <a:t>EOS</a:t>
            </a:r>
            <a:r>
              <a:rPr lang="ja-JP" altLang="en-US" dirty="0"/>
              <a:t>＋</a:t>
            </a:r>
            <a:r>
              <a:rPr lang="en-US" altLang="ja-JP" dirty="0"/>
              <a:t>POS</a:t>
            </a:r>
            <a:r>
              <a:rPr lang="ja-JP" altLang="en-US" dirty="0"/>
              <a:t>による受発注の効率化</a:t>
            </a:r>
            <a:endParaRPr lang="en-US" altLang="ja-JP" dirty="0"/>
          </a:p>
          <a:p>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流通の歴史３</a:t>
            </a:r>
            <a:br>
              <a:rPr lang="en-US" altLang="ja-JP" dirty="0"/>
            </a:br>
            <a:r>
              <a:rPr lang="en-US" altLang="ja-JP" dirty="0"/>
              <a:t>1985</a:t>
            </a:r>
            <a:r>
              <a:rPr lang="ja-JP" altLang="en-US" dirty="0"/>
              <a:t>年～</a:t>
            </a:r>
            <a:r>
              <a:rPr lang="en-US" altLang="ja-JP" dirty="0"/>
              <a:t>1995</a:t>
            </a:r>
            <a:r>
              <a:rPr lang="ja-JP" altLang="en-US" dirty="0"/>
              <a:t>年</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a:t>受発注を異なる種類のコンピュータで行うことは困難</a:t>
            </a:r>
            <a:endParaRPr kumimoji="1" lang="en-US" altLang="ja-JP" dirty="0"/>
          </a:p>
          <a:p>
            <a:r>
              <a:rPr lang="en-US" altLang="ja-JP" dirty="0"/>
              <a:t>VAN</a:t>
            </a:r>
            <a:r>
              <a:rPr lang="ja-JP" altLang="en-US" dirty="0"/>
              <a:t>により、異なる種類のコンピュータ間でも受発注が可能となる（</a:t>
            </a:r>
            <a:r>
              <a:rPr lang="en-US" altLang="ja-JP" dirty="0"/>
              <a:t>1985</a:t>
            </a:r>
            <a:r>
              <a:rPr lang="ja-JP" altLang="en-US" dirty="0"/>
              <a:t>年）</a:t>
            </a:r>
            <a:endParaRPr lang="en-US" altLang="ja-JP" dirty="0"/>
          </a:p>
          <a:p>
            <a:r>
              <a:rPr kumimoji="1" lang="en-US" altLang="ja-JP" dirty="0"/>
              <a:t>ICT</a:t>
            </a:r>
            <a:r>
              <a:rPr kumimoji="1" lang="ja-JP" altLang="en-US" dirty="0"/>
              <a:t>により大手メーカーと大規模小売業者は直接受発注が可能となった</a:t>
            </a:r>
            <a:endParaRPr kumimoji="1" lang="en-US" altLang="ja-JP" dirty="0"/>
          </a:p>
          <a:p>
            <a:pPr lvl="1"/>
            <a:r>
              <a:rPr lang="ja-JP" altLang="en-US" dirty="0"/>
              <a:t>情報流通面では卸売業者の存在意義は消滅</a:t>
            </a:r>
            <a:endParaRPr lang="en-US" altLang="ja-JP" dirty="0"/>
          </a:p>
          <a:p>
            <a:pPr lvl="1"/>
            <a:r>
              <a:rPr kumimoji="1" lang="ja-JP" altLang="en-US" dirty="0"/>
              <a:t>物流やリテールサポートに特化</a:t>
            </a:r>
            <a:endParaRPr kumimoji="1" lang="en-US" altLang="ja-JP" dirty="0"/>
          </a:p>
          <a:p>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EDI</a:t>
            </a:r>
            <a:r>
              <a:rPr lang="ja-JP" altLang="en-US" dirty="0"/>
              <a:t>の導入</a:t>
            </a:r>
            <a:endParaRPr kumimoji="1" lang="ja-JP" altLang="en-US" dirty="0"/>
          </a:p>
        </p:txBody>
      </p:sp>
      <p:sp>
        <p:nvSpPr>
          <p:cNvPr id="3" name="コンテンツ プレースホルダ 2"/>
          <p:cNvSpPr>
            <a:spLocks noGrp="1"/>
          </p:cNvSpPr>
          <p:nvPr>
            <p:ph idx="1"/>
          </p:nvPr>
        </p:nvSpPr>
        <p:spPr/>
        <p:txBody>
          <a:bodyPr/>
          <a:lstStyle/>
          <a:p>
            <a:r>
              <a:rPr lang="en-US" altLang="ja-JP" dirty="0"/>
              <a:t>Electronic Data Interchange</a:t>
            </a:r>
          </a:p>
          <a:p>
            <a:r>
              <a:rPr lang="ja-JP" altLang="en-US" dirty="0"/>
              <a:t>電子データ交換</a:t>
            </a:r>
            <a:endParaRPr lang="en-US" altLang="ja-JP" dirty="0"/>
          </a:p>
          <a:p>
            <a:r>
              <a:rPr kumimoji="1" lang="en-US" altLang="ja-JP" dirty="0"/>
              <a:t>EDI</a:t>
            </a:r>
            <a:r>
              <a:rPr kumimoji="1" lang="ja-JP" altLang="en-US" dirty="0"/>
              <a:t>により商品の受発注データ以外の小売店頭データがメーカーに直接伝送</a:t>
            </a:r>
            <a:endParaRPr kumimoji="1" lang="en-US" altLang="ja-JP" dirty="0"/>
          </a:p>
          <a:p>
            <a:r>
              <a:rPr lang="ja-JP" altLang="en-US" dirty="0"/>
              <a:t>卸売業者を通さなくてもメーカーは消費者ニーズを知る機会を得た</a:t>
            </a:r>
            <a:endParaRPr lang="en-US" altLang="ja-JP" dirty="0"/>
          </a:p>
          <a:p>
            <a:r>
              <a:rPr lang="ja-JP" altLang="en-US" dirty="0"/>
              <a:t>これにより新商品開発に役立つ情報の入手が可能となった</a:t>
            </a:r>
            <a:endParaRPr lang="en-US" altLang="ja-JP" dirty="0"/>
          </a:p>
          <a:p>
            <a:endParaRPr lang="en-US" altLang="ja-JP"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小売とメーカーの連携</a:t>
            </a:r>
          </a:p>
        </p:txBody>
      </p:sp>
      <p:sp>
        <p:nvSpPr>
          <p:cNvPr id="3" name="コンテンツ プレースホルダ 2"/>
          <p:cNvSpPr>
            <a:spLocks noGrp="1"/>
          </p:cNvSpPr>
          <p:nvPr>
            <p:ph idx="1"/>
          </p:nvPr>
        </p:nvSpPr>
        <p:spPr/>
        <p:txBody>
          <a:bodyPr>
            <a:normAutofit/>
          </a:bodyPr>
          <a:lstStyle/>
          <a:p>
            <a:r>
              <a:rPr kumimoji="1" lang="en-US" altLang="ja-JP" dirty="0"/>
              <a:t>QR</a:t>
            </a:r>
          </a:p>
          <a:p>
            <a:pPr lvl="1"/>
            <a:r>
              <a:rPr lang="ja-JP" altLang="en-US" dirty="0"/>
              <a:t>店頭での販売状況から、消費者ニーズをキャッチし、即座に製品開発や製造に適用させる仕組み</a:t>
            </a:r>
            <a:endParaRPr kumimoji="1" lang="en-US" altLang="ja-JP" dirty="0"/>
          </a:p>
          <a:p>
            <a:r>
              <a:rPr lang="en-US" altLang="ja-JP" dirty="0"/>
              <a:t>ECR</a:t>
            </a:r>
          </a:p>
          <a:p>
            <a:pPr lvl="1"/>
            <a:r>
              <a:rPr lang="ja-JP" altLang="en-US" dirty="0"/>
              <a:t>商品補充・品揃え・新商品導入・販売促進をより効率的に対応する仕組み</a:t>
            </a:r>
            <a:endParaRPr lang="en-US" altLang="ja-JP" dirty="0"/>
          </a:p>
          <a:p>
            <a:r>
              <a:rPr kumimoji="1" lang="en-US" altLang="ja-JP" dirty="0"/>
              <a:t>SCM</a:t>
            </a:r>
          </a:p>
          <a:p>
            <a:pPr lvl="1"/>
            <a:r>
              <a:rPr lang="ja-JP" altLang="en-US" dirty="0"/>
              <a:t>原材料の調達から消費者への配達までを最大限の効率を追求する仕組み</a:t>
            </a:r>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第</a:t>
            </a:r>
            <a:r>
              <a:rPr kumimoji="1" lang="en-US" altLang="ja-JP" dirty="0"/>
              <a:t>3</a:t>
            </a:r>
            <a:r>
              <a:rPr kumimoji="1" lang="ja-JP" altLang="en-US" dirty="0"/>
              <a:t>期まとめ</a:t>
            </a:r>
          </a:p>
        </p:txBody>
      </p:sp>
      <p:sp>
        <p:nvSpPr>
          <p:cNvPr id="3" name="コンテンツ プレースホルダ 2"/>
          <p:cNvSpPr>
            <a:spLocks noGrp="1"/>
          </p:cNvSpPr>
          <p:nvPr>
            <p:ph idx="1"/>
          </p:nvPr>
        </p:nvSpPr>
        <p:spPr/>
        <p:txBody>
          <a:bodyPr/>
          <a:lstStyle/>
          <a:p>
            <a:r>
              <a:rPr lang="zh-TW" altLang="en-US" dirty="0">
                <a:latin typeface="+mn-ea"/>
                <a:ea typeface="+mn-ea"/>
              </a:rPr>
              <a:t>電気通信事業法</a:t>
            </a:r>
            <a:r>
              <a:rPr lang="ja-JP" altLang="en-US" dirty="0">
                <a:latin typeface="+mn-ea"/>
                <a:ea typeface="+mn-ea"/>
              </a:rPr>
              <a:t>（</a:t>
            </a:r>
            <a:r>
              <a:rPr lang="en-US" altLang="ja-JP" dirty="0">
                <a:latin typeface="+mn-ea"/>
                <a:ea typeface="+mn-ea"/>
              </a:rPr>
              <a:t>1985</a:t>
            </a:r>
            <a:r>
              <a:rPr lang="ja-JP" altLang="en-US" dirty="0">
                <a:latin typeface="+mn-ea"/>
                <a:ea typeface="+mn-ea"/>
              </a:rPr>
              <a:t>年）により</a:t>
            </a:r>
            <a:r>
              <a:rPr lang="en-US" altLang="ja-JP" dirty="0">
                <a:latin typeface="+mn-ea"/>
                <a:ea typeface="+mn-ea"/>
              </a:rPr>
              <a:t>NTT</a:t>
            </a:r>
            <a:r>
              <a:rPr lang="ja-JP" altLang="en-US" dirty="0">
                <a:latin typeface="+mn-ea"/>
                <a:ea typeface="+mn-ea"/>
              </a:rPr>
              <a:t>の回線を使った</a:t>
            </a:r>
            <a:r>
              <a:rPr lang="en-US" altLang="ja-JP" dirty="0">
                <a:latin typeface="+mn-ea"/>
                <a:ea typeface="+mn-ea"/>
              </a:rPr>
              <a:t>VAN</a:t>
            </a:r>
            <a:r>
              <a:rPr lang="ja-JP" altLang="en-US" dirty="0">
                <a:latin typeface="+mn-ea"/>
                <a:ea typeface="+mn-ea"/>
              </a:rPr>
              <a:t>事業者が出現</a:t>
            </a:r>
            <a:endParaRPr lang="en-US" altLang="ja-JP" dirty="0">
              <a:latin typeface="+mn-ea"/>
              <a:ea typeface="+mn-ea"/>
            </a:endParaRPr>
          </a:p>
          <a:p>
            <a:r>
              <a:rPr lang="ja-JP" altLang="en-US" dirty="0">
                <a:latin typeface="+mn-ea"/>
                <a:ea typeface="+mn-ea"/>
              </a:rPr>
              <a:t>異なるコンピュータがネットワークでつながる</a:t>
            </a:r>
            <a:endParaRPr lang="en-US" altLang="ja-JP" dirty="0">
              <a:latin typeface="+mn-ea"/>
              <a:ea typeface="+mn-ea"/>
            </a:endParaRPr>
          </a:p>
          <a:p>
            <a:r>
              <a:rPr lang="en-US" altLang="ja-JP" dirty="0">
                <a:latin typeface="+mn-ea"/>
                <a:ea typeface="+mn-ea"/>
              </a:rPr>
              <a:t>EDI</a:t>
            </a:r>
            <a:r>
              <a:rPr lang="ja-JP" altLang="en-US" dirty="0" err="1">
                <a:latin typeface="+mn-ea"/>
                <a:ea typeface="+mn-ea"/>
              </a:rPr>
              <a:t>　</a:t>
            </a:r>
            <a:r>
              <a:rPr lang="en-US" altLang="ja-JP" dirty="0">
                <a:latin typeface="+mn-ea"/>
                <a:ea typeface="+mn-ea"/>
              </a:rPr>
              <a:t>QR</a:t>
            </a:r>
            <a:r>
              <a:rPr lang="ja-JP" altLang="en-US" dirty="0">
                <a:latin typeface="+mn-ea"/>
                <a:ea typeface="+mn-ea"/>
              </a:rPr>
              <a:t>　</a:t>
            </a:r>
            <a:r>
              <a:rPr lang="en-US" altLang="ja-JP" dirty="0">
                <a:latin typeface="+mn-ea"/>
                <a:ea typeface="+mn-ea"/>
              </a:rPr>
              <a:t>ECR</a:t>
            </a:r>
            <a:r>
              <a:rPr lang="ja-JP" altLang="en-US" dirty="0">
                <a:latin typeface="+mn-ea"/>
                <a:ea typeface="+mn-ea"/>
              </a:rPr>
              <a:t>　</a:t>
            </a:r>
            <a:r>
              <a:rPr lang="en-US" altLang="ja-JP" dirty="0">
                <a:latin typeface="+mn-ea"/>
                <a:ea typeface="+mn-ea"/>
              </a:rPr>
              <a:t>SCM</a:t>
            </a:r>
            <a:r>
              <a:rPr lang="ja-JP" altLang="en-US" dirty="0">
                <a:latin typeface="+mn-ea"/>
                <a:ea typeface="+mn-ea"/>
              </a:rPr>
              <a:t>　登場</a:t>
            </a:r>
            <a:endParaRPr kumimoji="1" lang="ja-JP" altLang="en-US" dirty="0">
              <a:latin typeface="+mn-ea"/>
              <a:ea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情報化の段階</a:t>
            </a:r>
          </a:p>
        </p:txBody>
      </p:sp>
      <p:sp>
        <p:nvSpPr>
          <p:cNvPr id="3" name="コンテンツ プレースホルダ 2"/>
          <p:cNvSpPr>
            <a:spLocks noGrp="1"/>
          </p:cNvSpPr>
          <p:nvPr>
            <p:ph idx="1"/>
          </p:nvPr>
        </p:nvSpPr>
        <p:spPr/>
        <p:txBody>
          <a:bodyPr/>
          <a:lstStyle/>
          <a:p>
            <a:r>
              <a:rPr kumimoji="1" lang="ja-JP" altLang="en-US" dirty="0"/>
              <a:t>第</a:t>
            </a:r>
            <a:r>
              <a:rPr kumimoji="1" lang="en-US" altLang="ja-JP" dirty="0"/>
              <a:t>I</a:t>
            </a:r>
            <a:r>
              <a:rPr kumimoji="1" lang="ja-JP" altLang="en-US" dirty="0"/>
              <a:t>期　（クローズド型流通システム）</a:t>
            </a:r>
            <a:endParaRPr kumimoji="1" lang="en-US" altLang="ja-JP" dirty="0"/>
          </a:p>
          <a:p>
            <a:pPr lvl="1"/>
            <a:r>
              <a:rPr lang="en-US" altLang="ja-JP" dirty="0"/>
              <a:t>POS</a:t>
            </a:r>
            <a:r>
              <a:rPr lang="ja-JP" altLang="en-US" dirty="0"/>
              <a:t>　</a:t>
            </a:r>
            <a:r>
              <a:rPr lang="en-US" altLang="ja-JP" dirty="0"/>
              <a:t>EOS</a:t>
            </a:r>
            <a:r>
              <a:rPr lang="ja-JP" altLang="en-US" dirty="0"/>
              <a:t>　</a:t>
            </a:r>
            <a:r>
              <a:rPr lang="en-US" altLang="ja-JP" dirty="0"/>
              <a:t>EDI</a:t>
            </a:r>
          </a:p>
          <a:p>
            <a:pPr lvl="1"/>
            <a:r>
              <a:rPr kumimoji="1" lang="ja-JP" altLang="en-US" dirty="0"/>
              <a:t>品切れ</a:t>
            </a:r>
            <a:r>
              <a:rPr lang="ja-JP" altLang="en-US" dirty="0"/>
              <a:t>回避</a:t>
            </a:r>
            <a:endParaRPr lang="en-US" altLang="ja-JP" dirty="0"/>
          </a:p>
          <a:p>
            <a:pPr lvl="1"/>
            <a:r>
              <a:rPr kumimoji="1" lang="ja-JP" altLang="en-US" dirty="0"/>
              <a:t>売れ筋商品の発見</a:t>
            </a:r>
            <a:endParaRPr kumimoji="1" lang="en-US" altLang="ja-JP" dirty="0"/>
          </a:p>
          <a:p>
            <a:r>
              <a:rPr lang="ja-JP" altLang="en-US" dirty="0"/>
              <a:t>第</a:t>
            </a:r>
            <a:r>
              <a:rPr lang="en-US" altLang="ja-JP" dirty="0"/>
              <a:t>II</a:t>
            </a:r>
            <a:r>
              <a:rPr lang="ja-JP" altLang="en-US" dirty="0"/>
              <a:t>期　（オープン型流通システム）</a:t>
            </a:r>
            <a:endParaRPr lang="en-US" altLang="ja-JP" dirty="0"/>
          </a:p>
          <a:p>
            <a:pPr lvl="1"/>
            <a:r>
              <a:rPr kumimoji="1" lang="en-US" altLang="ja-JP" dirty="0"/>
              <a:t>QR</a:t>
            </a:r>
            <a:r>
              <a:rPr kumimoji="1" lang="ja-JP" altLang="en-US" dirty="0"/>
              <a:t>　</a:t>
            </a:r>
            <a:r>
              <a:rPr kumimoji="1" lang="en-US" altLang="ja-JP" dirty="0"/>
              <a:t>ECR</a:t>
            </a:r>
            <a:r>
              <a:rPr kumimoji="1" lang="ja-JP" altLang="en-US" dirty="0"/>
              <a:t>　</a:t>
            </a:r>
            <a:r>
              <a:rPr kumimoji="1" lang="en-US" altLang="ja-JP" dirty="0"/>
              <a:t>SCM</a:t>
            </a:r>
          </a:p>
          <a:p>
            <a:pPr lvl="1"/>
            <a:r>
              <a:rPr lang="ja-JP" altLang="en-US" dirty="0"/>
              <a:t>顧客のニーズへの迅速な対応</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オープン型流通システムの発展</a:t>
            </a:r>
          </a:p>
        </p:txBody>
      </p:sp>
      <p:sp>
        <p:nvSpPr>
          <p:cNvPr id="3" name="コンテンツ プレースホルダ 2"/>
          <p:cNvSpPr>
            <a:spLocks noGrp="1"/>
          </p:cNvSpPr>
          <p:nvPr>
            <p:ph idx="1"/>
          </p:nvPr>
        </p:nvSpPr>
        <p:spPr/>
        <p:txBody>
          <a:bodyPr/>
          <a:lstStyle/>
          <a:p>
            <a:r>
              <a:rPr kumimoji="1" lang="ja-JP" altLang="en-US" dirty="0"/>
              <a:t>インターネット</a:t>
            </a:r>
            <a:r>
              <a:rPr kumimoji="1" lang="en-US" altLang="ja-JP" dirty="0"/>
              <a:t>EDI</a:t>
            </a:r>
          </a:p>
          <a:p>
            <a:pPr lvl="1"/>
            <a:r>
              <a:rPr lang="ja-JP" altLang="en-US" dirty="0"/>
              <a:t>インターネットにより、新たな取引相手が登場</a:t>
            </a:r>
            <a:endParaRPr kumimoji="1" lang="en-US" altLang="ja-JP" dirty="0"/>
          </a:p>
          <a:p>
            <a:r>
              <a:rPr lang="en-US" altLang="ja-JP" dirty="0"/>
              <a:t>GDS</a:t>
            </a:r>
          </a:p>
          <a:p>
            <a:pPr lvl="1"/>
            <a:r>
              <a:rPr lang="ja-JP" altLang="en-US" dirty="0"/>
              <a:t>地球規模でのデータの同期化</a:t>
            </a:r>
            <a:endParaRPr lang="en-US" altLang="ja-JP" dirty="0"/>
          </a:p>
          <a:p>
            <a:pPr lvl="1"/>
            <a:r>
              <a:rPr lang="ja-JP" altLang="en-US" dirty="0"/>
              <a:t>効率のよい生産と物流網の構築が可能</a:t>
            </a:r>
            <a:endParaRPr lang="en-US" altLang="ja-JP" dirty="0"/>
          </a:p>
          <a:p>
            <a:r>
              <a:rPr kumimoji="1" lang="ja-JP" altLang="en-US" dirty="0"/>
              <a:t>電子タグ</a:t>
            </a:r>
            <a:endParaRPr kumimoji="1" lang="en-US" altLang="ja-JP" dirty="0"/>
          </a:p>
          <a:p>
            <a:pPr lvl="1"/>
            <a:r>
              <a:rPr lang="ja-JP" altLang="en-US" dirty="0"/>
              <a:t>物流の効率化が格段に発展</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t>オープン化がもたらすもの</a:t>
            </a:r>
          </a:p>
        </p:txBody>
      </p:sp>
      <p:sp>
        <p:nvSpPr>
          <p:cNvPr id="3" name="コンテンツ プレースホルダ 2"/>
          <p:cNvSpPr>
            <a:spLocks noGrp="1"/>
          </p:cNvSpPr>
          <p:nvPr>
            <p:ph idx="1"/>
          </p:nvPr>
        </p:nvSpPr>
        <p:spPr/>
        <p:txBody>
          <a:bodyPr/>
          <a:lstStyle/>
          <a:p>
            <a:r>
              <a:rPr kumimoji="1" lang="ja-JP" altLang="en-US" dirty="0"/>
              <a:t>製販同盟や</a:t>
            </a:r>
            <a:r>
              <a:rPr kumimoji="1" lang="en-US" altLang="ja-JP" dirty="0"/>
              <a:t>SCM</a:t>
            </a:r>
            <a:r>
              <a:rPr kumimoji="1" lang="ja-JP" altLang="en-US" dirty="0"/>
              <a:t>は</a:t>
            </a:r>
            <a:r>
              <a:rPr kumimoji="1" lang="en-US" altLang="ja-JP" dirty="0"/>
              <a:t>ICT</a:t>
            </a:r>
            <a:r>
              <a:rPr kumimoji="1" lang="ja-JP" altLang="en-US" dirty="0"/>
              <a:t>のオープン化によって普及・発展</a:t>
            </a:r>
            <a:endParaRPr kumimoji="1" lang="en-US" altLang="ja-JP" dirty="0"/>
          </a:p>
          <a:p>
            <a:r>
              <a:rPr lang="ja-JP" altLang="en-US" dirty="0"/>
              <a:t>オープンであることは、情報のやり取りを一企業がコントロールできないことを意味</a:t>
            </a:r>
            <a:endParaRPr lang="en-US" altLang="ja-JP" dirty="0"/>
          </a:p>
          <a:p>
            <a:r>
              <a:rPr kumimoji="1" lang="ja-JP" altLang="en-US" dirty="0"/>
              <a:t>流通システムをチャネルキャプテンによる一方的な管理を成立させない</a:t>
            </a:r>
            <a:endParaRPr kumimoji="1" lang="en-US" altLang="ja-JP" dirty="0"/>
          </a:p>
          <a:p>
            <a:r>
              <a:rPr lang="ja-JP" altLang="en-US" dirty="0"/>
              <a:t>メンバー同士は対等な役割分担が求められる</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延期－投機の理論</a:t>
            </a:r>
          </a:p>
        </p:txBody>
      </p:sp>
      <p:sp>
        <p:nvSpPr>
          <p:cNvPr id="3" name="コンテンツ プレースホルダ 2"/>
          <p:cNvSpPr>
            <a:spLocks noGrp="1"/>
          </p:cNvSpPr>
          <p:nvPr>
            <p:ph idx="1"/>
          </p:nvPr>
        </p:nvSpPr>
        <p:spPr/>
        <p:txBody>
          <a:bodyPr>
            <a:normAutofit/>
          </a:bodyPr>
          <a:lstStyle/>
          <a:p>
            <a:r>
              <a:rPr kumimoji="1" lang="ja-JP" altLang="en-US" dirty="0"/>
              <a:t>オルダーソンやバックリンによって提示された理論</a:t>
            </a:r>
            <a:endParaRPr kumimoji="1" lang="en-US" altLang="ja-JP" dirty="0"/>
          </a:p>
          <a:p>
            <a:r>
              <a:rPr lang="ja-JP" altLang="en-US" dirty="0"/>
              <a:t>製品形態の確定と在庫形成をいつ行うかの理論</a:t>
            </a:r>
            <a:endParaRPr lang="en-US" altLang="ja-JP" dirty="0"/>
          </a:p>
          <a:p>
            <a:r>
              <a:rPr lang="ja-JP" altLang="en-US" dirty="0"/>
              <a:t>消費現場に近い時点でまで引き延ばすことを「延期」</a:t>
            </a:r>
            <a:endParaRPr lang="en-US" altLang="ja-JP" dirty="0"/>
          </a:p>
          <a:p>
            <a:r>
              <a:rPr kumimoji="1" lang="ja-JP" altLang="en-US" dirty="0"/>
              <a:t>消費から遠い点で前倒して行うことを「投機」</a:t>
            </a:r>
            <a:endParaRPr kumimoji="1" lang="en-US" altLang="ja-JP" dirty="0"/>
          </a:p>
          <a:p>
            <a:r>
              <a:rPr lang="ja-JP" altLang="en-US" dirty="0"/>
              <a:t>延期のほうが消費者ニーズにより正確に近づくことが可能</a:t>
            </a:r>
            <a:endParaRPr kumimoji="1" lang="en-US" altLang="ja-JP" dirty="0"/>
          </a:p>
          <a:p>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生産と消費の関係</a:t>
            </a:r>
          </a:p>
        </p:txBody>
      </p:sp>
      <p:sp>
        <p:nvSpPr>
          <p:cNvPr id="3" name="コンテンツ プレースホルダ 2"/>
          <p:cNvSpPr>
            <a:spLocks noGrp="1"/>
          </p:cNvSpPr>
          <p:nvPr>
            <p:ph idx="1"/>
          </p:nvPr>
        </p:nvSpPr>
        <p:spPr/>
        <p:txBody>
          <a:bodyPr/>
          <a:lstStyle/>
          <a:p>
            <a:r>
              <a:rPr kumimoji="1" lang="ja-JP" altLang="en-US" dirty="0"/>
              <a:t>消費はすべての生産の唯一の終末であり目的</a:t>
            </a:r>
            <a:endParaRPr kumimoji="1" lang="en-US" altLang="ja-JP" dirty="0"/>
          </a:p>
          <a:p>
            <a:r>
              <a:rPr lang="ja-JP" altLang="en-US" dirty="0"/>
              <a:t>生産者の利益は、消費者の利益の促進に必要である場合に限り許される</a:t>
            </a:r>
            <a:endParaRPr lang="en-US" altLang="ja-JP" dirty="0"/>
          </a:p>
          <a:p>
            <a:r>
              <a:rPr lang="ja-JP" altLang="en-US" dirty="0"/>
              <a:t>「生産」は「消費」のために行われる</a:t>
            </a:r>
            <a:endParaRPr lang="en-US" altLang="ja-JP" dirty="0"/>
          </a:p>
          <a:p>
            <a:r>
              <a:rPr kumimoji="1" lang="ja-JP" altLang="en-US" dirty="0"/>
              <a:t>この両者を結び付けたものが「流通」</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ja-JP" altLang="en-US" dirty="0">
                <a:solidFill>
                  <a:schemeClr val="tx1"/>
                </a:solidFill>
              </a:rPr>
              <a:t>投機時の財の流れ</a:t>
            </a:r>
          </a:p>
        </p:txBody>
      </p:sp>
      <p:sp>
        <p:nvSpPr>
          <p:cNvPr id="44041" name="Rectangle 9"/>
          <p:cNvSpPr>
            <a:spLocks noChangeArrowheads="1"/>
          </p:cNvSpPr>
          <p:nvPr/>
        </p:nvSpPr>
        <p:spPr bwMode="auto">
          <a:xfrm>
            <a:off x="1775460" y="1628776"/>
            <a:ext cx="1440180" cy="3744913"/>
          </a:xfrm>
          <a:prstGeom prst="rect">
            <a:avLst/>
          </a:prstGeom>
          <a:solidFill>
            <a:srgbClr val="00FF00"/>
          </a:solidFill>
          <a:ln w="9525">
            <a:solidFill>
              <a:schemeClr val="tx1"/>
            </a:solidFill>
            <a:miter lim="800000"/>
            <a:headEnd/>
            <a:tailEnd/>
          </a:ln>
          <a:effectLst/>
        </p:spPr>
        <p:txBody>
          <a:bodyPr vert="eaVert" wrap="none" anchor="ctr"/>
          <a:lstStyle/>
          <a:p>
            <a:pPr algn="ctr"/>
            <a:r>
              <a:rPr lang="ja-JP" altLang="en-US" sz="2800" dirty="0"/>
              <a:t>生産者</a:t>
            </a:r>
          </a:p>
        </p:txBody>
      </p:sp>
      <p:sp>
        <p:nvSpPr>
          <p:cNvPr id="44042" name="Rectangle 10"/>
          <p:cNvSpPr>
            <a:spLocks noChangeArrowheads="1"/>
          </p:cNvSpPr>
          <p:nvPr/>
        </p:nvSpPr>
        <p:spPr bwMode="auto">
          <a:xfrm>
            <a:off x="8976360" y="1628776"/>
            <a:ext cx="1440180" cy="3744913"/>
          </a:xfrm>
          <a:prstGeom prst="rect">
            <a:avLst/>
          </a:prstGeom>
          <a:solidFill>
            <a:srgbClr val="00FF00"/>
          </a:solidFill>
          <a:ln w="9525">
            <a:solidFill>
              <a:schemeClr val="tx1"/>
            </a:solidFill>
            <a:miter lim="800000"/>
            <a:headEnd/>
            <a:tailEnd/>
          </a:ln>
          <a:effectLst/>
        </p:spPr>
        <p:txBody>
          <a:bodyPr vert="eaVert" wrap="none" anchor="ctr"/>
          <a:lstStyle/>
          <a:p>
            <a:pPr algn="ctr"/>
            <a:r>
              <a:rPr lang="ja-JP" altLang="en-US" sz="2800" dirty="0"/>
              <a:t>消費現場</a:t>
            </a:r>
          </a:p>
        </p:txBody>
      </p:sp>
      <p:sp>
        <p:nvSpPr>
          <p:cNvPr id="44049" name="AutoShape 17"/>
          <p:cNvSpPr>
            <a:spLocks noChangeArrowheads="1"/>
          </p:cNvSpPr>
          <p:nvPr/>
        </p:nvSpPr>
        <p:spPr bwMode="auto">
          <a:xfrm>
            <a:off x="3575686" y="1628775"/>
            <a:ext cx="5760719" cy="3600450"/>
          </a:xfrm>
          <a:prstGeom prst="rightArrow">
            <a:avLst>
              <a:gd name="adj1" fmla="val 50000"/>
              <a:gd name="adj2" fmla="val 74008"/>
            </a:avLst>
          </a:prstGeom>
          <a:solidFill>
            <a:srgbClr val="FFFF00"/>
          </a:solidFill>
          <a:ln w="9525">
            <a:solidFill>
              <a:schemeClr val="tx1"/>
            </a:solidFill>
            <a:miter lim="800000"/>
            <a:headEnd/>
            <a:tailEnd/>
          </a:ln>
          <a:effectLst/>
        </p:spPr>
        <p:txBody>
          <a:bodyPr wrap="none" anchor="ctr"/>
          <a:lstStyle/>
          <a:p>
            <a:pPr algn="ctr"/>
            <a:r>
              <a:rPr lang="ja-JP" altLang="en-US" sz="2800" dirty="0"/>
              <a:t>製品の流れ</a:t>
            </a:r>
          </a:p>
        </p:txBody>
      </p:sp>
      <p:sp>
        <p:nvSpPr>
          <p:cNvPr id="44051" name="AutoShape 19"/>
          <p:cNvSpPr>
            <a:spLocks noChangeArrowheads="1"/>
          </p:cNvSpPr>
          <p:nvPr/>
        </p:nvSpPr>
        <p:spPr bwMode="auto">
          <a:xfrm rot="16200000">
            <a:off x="3504409" y="4220369"/>
            <a:ext cx="1582737" cy="1440180"/>
          </a:xfrm>
          <a:prstGeom prst="homePlate">
            <a:avLst>
              <a:gd name="adj" fmla="val 25000"/>
            </a:avLst>
          </a:prstGeom>
          <a:solidFill>
            <a:srgbClr val="0000FF"/>
          </a:solidFill>
          <a:ln w="9525">
            <a:solidFill>
              <a:schemeClr val="tx1"/>
            </a:solidFill>
            <a:miter lim="800000"/>
            <a:headEnd/>
            <a:tailEnd/>
          </a:ln>
          <a:effectLst/>
        </p:spPr>
        <p:txBody>
          <a:bodyPr vert="eaVert" wrap="none" anchor="ctr"/>
          <a:lstStyle/>
          <a:p>
            <a:pPr algn="ctr"/>
            <a:r>
              <a:rPr lang="ja-JP" altLang="en-US" sz="3200">
                <a:solidFill>
                  <a:schemeClr val="bg1"/>
                </a:solidFill>
              </a:rPr>
              <a:t>投機</a:t>
            </a:r>
          </a:p>
        </p:txBody>
      </p:sp>
      <p:sp>
        <p:nvSpPr>
          <p:cNvPr id="9" name="円/楕円 8"/>
          <p:cNvSpPr/>
          <p:nvPr/>
        </p:nvSpPr>
        <p:spPr>
          <a:xfrm>
            <a:off x="3575685" y="2708910"/>
            <a:ext cx="1440180" cy="1440180"/>
          </a:xfrm>
          <a:prstGeom prst="ellipse">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bg1"/>
                </a:solidFill>
              </a:rPr>
              <a:t>製品</a:t>
            </a:r>
          </a:p>
        </p:txBody>
      </p:sp>
      <p:sp>
        <p:nvSpPr>
          <p:cNvPr id="10" name="円/楕円 9"/>
          <p:cNvSpPr/>
          <p:nvPr/>
        </p:nvSpPr>
        <p:spPr>
          <a:xfrm>
            <a:off x="1775460" y="2708910"/>
            <a:ext cx="1440180" cy="1440180"/>
          </a:xfrm>
          <a:prstGeom prst="ellipse">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bg1"/>
                </a:solidFill>
              </a:rPr>
              <a:t>材料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anim calcmode="lin" valueType="num">
                                      <p:cBhvr>
                                        <p:cTn id="8" dur="2000" fill="hold"/>
                                        <p:tgtEl>
                                          <p:spTgt spid="10"/>
                                        </p:tgtEl>
                                        <p:attrNameLst>
                                          <p:attrName>style.rotation</p:attrName>
                                        </p:attrNameLst>
                                      </p:cBhvr>
                                      <p:tavLst>
                                        <p:tav tm="0">
                                          <p:val>
                                            <p:fltVal val="720"/>
                                          </p:val>
                                        </p:tav>
                                        <p:tav tm="100000">
                                          <p:val>
                                            <p:fltVal val="0"/>
                                          </p:val>
                                        </p:tav>
                                      </p:tavLst>
                                    </p:anim>
                                    <p:anim calcmode="lin" valueType="num">
                                      <p:cBhvr>
                                        <p:cTn id="9" dur="2000" fill="hold"/>
                                        <p:tgtEl>
                                          <p:spTgt spid="10"/>
                                        </p:tgtEl>
                                        <p:attrNameLst>
                                          <p:attrName>ppt_h</p:attrName>
                                        </p:attrNameLst>
                                      </p:cBhvr>
                                      <p:tavLst>
                                        <p:tav tm="0">
                                          <p:val>
                                            <p:fltVal val="0"/>
                                          </p:val>
                                        </p:tav>
                                        <p:tav tm="100000">
                                          <p:val>
                                            <p:strVal val="#ppt_h"/>
                                          </p:val>
                                        </p:tav>
                                      </p:tavLst>
                                    </p:anim>
                                    <p:anim calcmode="lin" valueType="num">
                                      <p:cBhvr>
                                        <p:cTn id="10" dur="2000" fill="hold"/>
                                        <p:tgtEl>
                                          <p:spTgt spid="1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63" presetClass="path" presetSubtype="0" accel="50000" decel="50000" fill="hold" grpId="1" nodeType="clickEffect">
                                  <p:stCondLst>
                                    <p:cond delay="0"/>
                                  </p:stCondLst>
                                  <p:childTnLst>
                                    <p:animMotion origin="layout" path="M 1.38778E-17 -1.96532E-6 L 0.19688 -1.96532E-6 " pathEditMode="relative" rAng="0" ptsTypes="AA">
                                      <p:cBhvr>
                                        <p:cTn id="14" dur="2000" fill="hold"/>
                                        <p:tgtEl>
                                          <p:spTgt spid="10"/>
                                        </p:tgtEl>
                                        <p:attrNameLst>
                                          <p:attrName>ppt_x</p:attrName>
                                          <p:attrName>ppt_y</p:attrName>
                                        </p:attrNameLst>
                                      </p:cBhvr>
                                      <p:rCtr x="98" y="0"/>
                                    </p:animMotion>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childTnLst>
                          </p:cTn>
                        </p:par>
                        <p:par>
                          <p:cTn id="20" fill="hold">
                            <p:stCondLst>
                              <p:cond delay="500"/>
                            </p:stCondLst>
                            <p:childTnLst>
                              <p:par>
                                <p:cTn id="21" presetID="1" presetClass="exit" presetSubtype="0" fill="hold" grpId="2" nodeType="afterEffect">
                                  <p:stCondLst>
                                    <p:cond delay="0"/>
                                  </p:stCondLst>
                                  <p:childTnLst>
                                    <p:set>
                                      <p:cBhvr>
                                        <p:cTn id="22" dur="1" fill="hold">
                                          <p:stCondLst>
                                            <p:cond delay="0"/>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63" presetClass="path" presetSubtype="0" accel="50000" decel="50000" fill="hold" grpId="1" nodeType="clickEffect">
                                  <p:stCondLst>
                                    <p:cond delay="0"/>
                                  </p:stCondLst>
                                  <p:childTnLst>
                                    <p:animMotion origin="layout" path="M 5E-6 -1.96532E-6 L 0.59063 -1.96532E-6 " pathEditMode="relative" rAng="0" ptsTypes="AA">
                                      <p:cBhvr>
                                        <p:cTn id="26" dur="2000" fill="hold"/>
                                        <p:tgtEl>
                                          <p:spTgt spid="9"/>
                                        </p:tgtEl>
                                        <p:attrNameLst>
                                          <p:attrName>ppt_x</p:attrName>
                                          <p:attrName>ppt_y</p:attrName>
                                        </p:attrNameLst>
                                      </p:cBhvr>
                                      <p:rCtr x="295" y="0"/>
                                    </p:animMotion>
                                  </p:childTnLst>
                                </p:cTn>
                              </p:par>
                            </p:childTnLst>
                          </p:cTn>
                        </p:par>
                        <p:par>
                          <p:cTn id="27" fill="hold">
                            <p:stCondLst>
                              <p:cond delay="2000"/>
                            </p:stCondLst>
                            <p:childTnLst>
                              <p:par>
                                <p:cTn id="28" presetID="35" presetClass="exit" presetSubtype="0" fill="hold" grpId="2" nodeType="afterEffect">
                                  <p:stCondLst>
                                    <p:cond delay="0"/>
                                  </p:stCondLst>
                                  <p:childTnLst>
                                    <p:animEffect transition="out" filter="fade">
                                      <p:cBhvr>
                                        <p:cTn id="29" dur="2000"/>
                                        <p:tgtEl>
                                          <p:spTgt spid="9"/>
                                        </p:tgtEl>
                                      </p:cBhvr>
                                    </p:animEffect>
                                    <p:anim calcmode="lin" valueType="num">
                                      <p:cBhvr>
                                        <p:cTn id="30" dur="2000"/>
                                        <p:tgtEl>
                                          <p:spTgt spid="9"/>
                                        </p:tgtEl>
                                        <p:attrNameLst>
                                          <p:attrName>style.rotation</p:attrName>
                                        </p:attrNameLst>
                                      </p:cBhvr>
                                      <p:tavLst>
                                        <p:tav tm="0">
                                          <p:val>
                                            <p:fltVal val="0"/>
                                          </p:val>
                                        </p:tav>
                                        <p:tav tm="100000">
                                          <p:val>
                                            <p:fltVal val="720"/>
                                          </p:val>
                                        </p:tav>
                                      </p:tavLst>
                                    </p:anim>
                                    <p:anim calcmode="lin" valueType="num">
                                      <p:cBhvr>
                                        <p:cTn id="31" dur="2000"/>
                                        <p:tgtEl>
                                          <p:spTgt spid="9"/>
                                        </p:tgtEl>
                                        <p:attrNameLst>
                                          <p:attrName>ppt_h</p:attrName>
                                        </p:attrNameLst>
                                      </p:cBhvr>
                                      <p:tavLst>
                                        <p:tav tm="0">
                                          <p:val>
                                            <p:strVal val="ppt_h"/>
                                          </p:val>
                                        </p:tav>
                                        <p:tav tm="100000">
                                          <p:val>
                                            <p:fltVal val="0"/>
                                          </p:val>
                                        </p:tav>
                                      </p:tavLst>
                                    </p:anim>
                                    <p:anim calcmode="lin" valueType="num">
                                      <p:cBhvr>
                                        <p:cTn id="32" dur="2000"/>
                                        <p:tgtEl>
                                          <p:spTgt spid="9"/>
                                        </p:tgtEl>
                                        <p:attrNameLst>
                                          <p:attrName>ppt_w</p:attrName>
                                        </p:attrNameLst>
                                      </p:cBhvr>
                                      <p:tavLst>
                                        <p:tav tm="0">
                                          <p:val>
                                            <p:strVal val="ppt_w"/>
                                          </p:val>
                                        </p:tav>
                                        <p:tav tm="100000">
                                          <p:val>
                                            <p:fltVal val="0"/>
                                          </p:val>
                                        </p:tav>
                                      </p:tavLst>
                                    </p:anim>
                                    <p:set>
                                      <p:cBhvr>
                                        <p:cTn id="33" dur="1" fill="hold">
                                          <p:stCondLst>
                                            <p:cond delay="1999"/>
                                          </p:stCondLst>
                                        </p:cTn>
                                        <p:tgtEl>
                                          <p:spTgt spid="9"/>
                                        </p:tgtEl>
                                        <p:attrNameLst>
                                          <p:attrName>style.visibility</p:attrName>
                                        </p:attrNameLst>
                                      </p:cBhvr>
                                      <p:to>
                                        <p:strVal val="hidden"/>
                                      </p:to>
                                    </p:set>
                                  </p:childTnLst>
                                </p:cTn>
                              </p:par>
                            </p:childTnLst>
                          </p:cTn>
                        </p:par>
                        <p:par>
                          <p:cTn id="34" fill="hold">
                            <p:stCondLst>
                              <p:cond delay="4000"/>
                            </p:stCondLst>
                            <p:childTnLst>
                              <p:par>
                                <p:cTn id="35" presetID="9" presetClass="entr" presetSubtype="0" fill="hold" grpId="0" nodeType="afterEffect">
                                  <p:stCondLst>
                                    <p:cond delay="0"/>
                                  </p:stCondLst>
                                  <p:childTnLst>
                                    <p:set>
                                      <p:cBhvr>
                                        <p:cTn id="36" dur="1" fill="hold">
                                          <p:stCondLst>
                                            <p:cond delay="0"/>
                                          </p:stCondLst>
                                        </p:cTn>
                                        <p:tgtEl>
                                          <p:spTgt spid="44049"/>
                                        </p:tgtEl>
                                        <p:attrNameLst>
                                          <p:attrName>style.visibility</p:attrName>
                                        </p:attrNameLst>
                                      </p:cBhvr>
                                      <p:to>
                                        <p:strVal val="visible"/>
                                      </p:to>
                                    </p:set>
                                    <p:animEffect transition="in" filter="dissolve">
                                      <p:cBhvr>
                                        <p:cTn id="37" dur="500"/>
                                        <p:tgtEl>
                                          <p:spTgt spid="44049"/>
                                        </p:tgtEl>
                                      </p:cBhvr>
                                    </p:animEffect>
                                  </p:childTnLst>
                                </p:cTn>
                              </p:par>
                            </p:childTnLst>
                          </p:cTn>
                        </p:par>
                        <p:par>
                          <p:cTn id="38" fill="hold">
                            <p:stCondLst>
                              <p:cond delay="4500"/>
                            </p:stCondLst>
                            <p:childTnLst>
                              <p:par>
                                <p:cTn id="39" presetID="9" presetClass="entr" presetSubtype="0" fill="hold" grpId="0" nodeType="afterEffect">
                                  <p:stCondLst>
                                    <p:cond delay="0"/>
                                  </p:stCondLst>
                                  <p:childTnLst>
                                    <p:set>
                                      <p:cBhvr>
                                        <p:cTn id="40" dur="1" fill="hold">
                                          <p:stCondLst>
                                            <p:cond delay="0"/>
                                          </p:stCondLst>
                                        </p:cTn>
                                        <p:tgtEl>
                                          <p:spTgt spid="44051"/>
                                        </p:tgtEl>
                                        <p:attrNameLst>
                                          <p:attrName>style.visibility</p:attrName>
                                        </p:attrNameLst>
                                      </p:cBhvr>
                                      <p:to>
                                        <p:strVal val="visible"/>
                                      </p:to>
                                    </p:set>
                                    <p:animEffect transition="in" filter="dissolve">
                                      <p:cBhvr>
                                        <p:cTn id="41" dur="500"/>
                                        <p:tgtEl>
                                          <p:spTgt spid="44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9" grpId="0" animBg="1"/>
      <p:bldP spid="44051" grpId="0" animBg="1"/>
      <p:bldP spid="9" grpId="0" animBg="1"/>
      <p:bldP spid="9" grpId="1" animBg="1"/>
      <p:bldP spid="9" grpId="2" animBg="1"/>
      <p:bldP spid="10" grpId="0" animBg="1"/>
      <p:bldP spid="10" grpId="1" animBg="1"/>
      <p:bldP spid="10" grpId="2"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ja-JP" altLang="en-US" dirty="0"/>
              <a:t>延期時の財の流れ</a:t>
            </a:r>
            <a:endParaRPr lang="ja-JP" altLang="en-US" dirty="0">
              <a:solidFill>
                <a:schemeClr val="tx1"/>
              </a:solidFill>
            </a:endParaRPr>
          </a:p>
        </p:txBody>
      </p:sp>
      <p:sp>
        <p:nvSpPr>
          <p:cNvPr id="44041" name="Rectangle 9"/>
          <p:cNvSpPr>
            <a:spLocks noChangeArrowheads="1"/>
          </p:cNvSpPr>
          <p:nvPr/>
        </p:nvSpPr>
        <p:spPr bwMode="auto">
          <a:xfrm>
            <a:off x="1775460" y="1628776"/>
            <a:ext cx="1440180" cy="3744913"/>
          </a:xfrm>
          <a:prstGeom prst="rect">
            <a:avLst/>
          </a:prstGeom>
          <a:solidFill>
            <a:srgbClr val="00FF00"/>
          </a:solidFill>
          <a:ln w="9525">
            <a:solidFill>
              <a:schemeClr val="tx1"/>
            </a:solidFill>
            <a:miter lim="800000"/>
            <a:headEnd/>
            <a:tailEnd/>
          </a:ln>
          <a:effectLst/>
        </p:spPr>
        <p:txBody>
          <a:bodyPr vert="eaVert" wrap="none" anchor="ctr"/>
          <a:lstStyle/>
          <a:p>
            <a:pPr algn="ctr"/>
            <a:r>
              <a:rPr lang="ja-JP" altLang="en-US" sz="2800" dirty="0"/>
              <a:t>生産者</a:t>
            </a:r>
          </a:p>
        </p:txBody>
      </p:sp>
      <p:sp>
        <p:nvSpPr>
          <p:cNvPr id="44042" name="Rectangle 10"/>
          <p:cNvSpPr>
            <a:spLocks noChangeArrowheads="1"/>
          </p:cNvSpPr>
          <p:nvPr/>
        </p:nvSpPr>
        <p:spPr bwMode="auto">
          <a:xfrm>
            <a:off x="8976360" y="1628776"/>
            <a:ext cx="1440180" cy="3744913"/>
          </a:xfrm>
          <a:prstGeom prst="rect">
            <a:avLst/>
          </a:prstGeom>
          <a:solidFill>
            <a:srgbClr val="00FF00"/>
          </a:solidFill>
          <a:ln w="9525">
            <a:solidFill>
              <a:schemeClr val="tx1"/>
            </a:solidFill>
            <a:miter lim="800000"/>
            <a:headEnd/>
            <a:tailEnd/>
          </a:ln>
          <a:effectLst/>
        </p:spPr>
        <p:txBody>
          <a:bodyPr vert="eaVert" wrap="none" anchor="ctr"/>
          <a:lstStyle/>
          <a:p>
            <a:pPr algn="ctr"/>
            <a:r>
              <a:rPr lang="ja-JP" altLang="en-US" sz="2800" dirty="0"/>
              <a:t>消費現場</a:t>
            </a:r>
          </a:p>
        </p:txBody>
      </p:sp>
      <p:sp>
        <p:nvSpPr>
          <p:cNvPr id="44049" name="AutoShape 17"/>
          <p:cNvSpPr>
            <a:spLocks noChangeArrowheads="1"/>
          </p:cNvSpPr>
          <p:nvPr/>
        </p:nvSpPr>
        <p:spPr bwMode="auto">
          <a:xfrm>
            <a:off x="7176136" y="1628775"/>
            <a:ext cx="2160269" cy="3600450"/>
          </a:xfrm>
          <a:prstGeom prst="rightArrow">
            <a:avLst>
              <a:gd name="adj1" fmla="val 50000"/>
              <a:gd name="adj2" fmla="val 74008"/>
            </a:avLst>
          </a:prstGeom>
          <a:solidFill>
            <a:srgbClr val="FFFF00"/>
          </a:solidFill>
          <a:ln w="9525">
            <a:solidFill>
              <a:schemeClr val="tx1"/>
            </a:solidFill>
            <a:miter lim="800000"/>
            <a:headEnd/>
            <a:tailEnd/>
          </a:ln>
          <a:effectLst/>
        </p:spPr>
        <p:txBody>
          <a:bodyPr wrap="none" anchor="ctr"/>
          <a:lstStyle/>
          <a:p>
            <a:pPr algn="r"/>
            <a:r>
              <a:rPr lang="ja-JP" altLang="en-US" dirty="0"/>
              <a:t>製品の流れ</a:t>
            </a:r>
          </a:p>
        </p:txBody>
      </p:sp>
      <p:sp>
        <p:nvSpPr>
          <p:cNvPr id="44051" name="AutoShape 19"/>
          <p:cNvSpPr>
            <a:spLocks noChangeArrowheads="1"/>
          </p:cNvSpPr>
          <p:nvPr/>
        </p:nvSpPr>
        <p:spPr bwMode="auto">
          <a:xfrm rot="16200000">
            <a:off x="7104858" y="4220369"/>
            <a:ext cx="1582737" cy="1440180"/>
          </a:xfrm>
          <a:prstGeom prst="homePlate">
            <a:avLst>
              <a:gd name="adj" fmla="val 25000"/>
            </a:avLst>
          </a:prstGeom>
          <a:solidFill>
            <a:srgbClr val="0000FF"/>
          </a:solidFill>
          <a:ln w="9525">
            <a:solidFill>
              <a:schemeClr val="tx1"/>
            </a:solidFill>
            <a:miter lim="800000"/>
            <a:headEnd/>
            <a:tailEnd/>
          </a:ln>
          <a:effectLst/>
        </p:spPr>
        <p:txBody>
          <a:bodyPr vert="eaVert" wrap="none" anchor="ctr"/>
          <a:lstStyle/>
          <a:p>
            <a:pPr algn="ctr"/>
            <a:r>
              <a:rPr lang="ja-JP" altLang="en-US" sz="3200" dirty="0">
                <a:solidFill>
                  <a:schemeClr val="bg1"/>
                </a:solidFill>
              </a:rPr>
              <a:t>延期</a:t>
            </a:r>
          </a:p>
        </p:txBody>
      </p:sp>
      <p:sp>
        <p:nvSpPr>
          <p:cNvPr id="9" name="円/楕円 8"/>
          <p:cNvSpPr/>
          <p:nvPr/>
        </p:nvSpPr>
        <p:spPr>
          <a:xfrm>
            <a:off x="7176135" y="2708910"/>
            <a:ext cx="1440180" cy="1440180"/>
          </a:xfrm>
          <a:prstGeom prst="ellipse">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bg1"/>
                </a:solidFill>
              </a:rPr>
              <a:t>製品</a:t>
            </a:r>
          </a:p>
        </p:txBody>
      </p:sp>
      <p:sp>
        <p:nvSpPr>
          <p:cNvPr id="10" name="円/楕円 9"/>
          <p:cNvSpPr/>
          <p:nvPr/>
        </p:nvSpPr>
        <p:spPr>
          <a:xfrm>
            <a:off x="1775460" y="2708910"/>
            <a:ext cx="1440180" cy="1440180"/>
          </a:xfrm>
          <a:prstGeom prst="ellipse">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bg1"/>
                </a:solidFill>
              </a:rPr>
              <a:t>材料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anim calcmode="lin" valueType="num">
                                      <p:cBhvr>
                                        <p:cTn id="8" dur="2000" fill="hold"/>
                                        <p:tgtEl>
                                          <p:spTgt spid="10"/>
                                        </p:tgtEl>
                                        <p:attrNameLst>
                                          <p:attrName>style.rotation</p:attrName>
                                        </p:attrNameLst>
                                      </p:cBhvr>
                                      <p:tavLst>
                                        <p:tav tm="0">
                                          <p:val>
                                            <p:fltVal val="720"/>
                                          </p:val>
                                        </p:tav>
                                        <p:tav tm="100000">
                                          <p:val>
                                            <p:fltVal val="0"/>
                                          </p:val>
                                        </p:tav>
                                      </p:tavLst>
                                    </p:anim>
                                    <p:anim calcmode="lin" valueType="num">
                                      <p:cBhvr>
                                        <p:cTn id="9" dur="2000" fill="hold"/>
                                        <p:tgtEl>
                                          <p:spTgt spid="10"/>
                                        </p:tgtEl>
                                        <p:attrNameLst>
                                          <p:attrName>ppt_h</p:attrName>
                                        </p:attrNameLst>
                                      </p:cBhvr>
                                      <p:tavLst>
                                        <p:tav tm="0">
                                          <p:val>
                                            <p:fltVal val="0"/>
                                          </p:val>
                                        </p:tav>
                                        <p:tav tm="100000">
                                          <p:val>
                                            <p:strVal val="#ppt_h"/>
                                          </p:val>
                                        </p:tav>
                                      </p:tavLst>
                                    </p:anim>
                                    <p:anim calcmode="lin" valueType="num">
                                      <p:cBhvr>
                                        <p:cTn id="10" dur="2000" fill="hold"/>
                                        <p:tgtEl>
                                          <p:spTgt spid="1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63" presetClass="path" presetSubtype="0" accel="50000" decel="50000" fill="hold" grpId="1" nodeType="clickEffect">
                                  <p:stCondLst>
                                    <p:cond delay="0"/>
                                  </p:stCondLst>
                                  <p:childTnLst>
                                    <p:animMotion origin="layout" path="M 1.38778E-17 -1.96532E-6 L 0.59063 -1.96532E-6 " pathEditMode="relative" rAng="0" ptsTypes="AA">
                                      <p:cBhvr>
                                        <p:cTn id="14" dur="2000" fill="hold"/>
                                        <p:tgtEl>
                                          <p:spTgt spid="10"/>
                                        </p:tgtEl>
                                        <p:attrNameLst>
                                          <p:attrName>ppt_x</p:attrName>
                                          <p:attrName>ppt_y</p:attrName>
                                        </p:attrNameLst>
                                      </p:cBhvr>
                                      <p:rCtr x="295" y="0"/>
                                    </p:animMotion>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ssolve">
                                      <p:cBhvr>
                                        <p:cTn id="19" dur="500"/>
                                        <p:tgtEl>
                                          <p:spTgt spid="9"/>
                                        </p:tgtEl>
                                      </p:cBhvr>
                                    </p:animEffect>
                                  </p:childTnLst>
                                </p:cTn>
                              </p:par>
                            </p:childTnLst>
                          </p:cTn>
                        </p:par>
                        <p:par>
                          <p:cTn id="20" fill="hold">
                            <p:stCondLst>
                              <p:cond delay="500"/>
                            </p:stCondLst>
                            <p:childTnLst>
                              <p:par>
                                <p:cTn id="21" presetID="1" presetClass="exit" presetSubtype="0" fill="hold" grpId="2" nodeType="afterEffect">
                                  <p:stCondLst>
                                    <p:cond delay="0"/>
                                  </p:stCondLst>
                                  <p:childTnLst>
                                    <p:set>
                                      <p:cBhvr>
                                        <p:cTn id="22" dur="1" fill="hold">
                                          <p:stCondLst>
                                            <p:cond delay="0"/>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63" presetClass="path" presetSubtype="0" accel="50000" decel="50000" fill="hold" grpId="1" nodeType="clickEffect">
                                  <p:stCondLst>
                                    <p:cond delay="0"/>
                                  </p:stCondLst>
                                  <p:childTnLst>
                                    <p:animMotion origin="layout" path="M 5E-6 -1.96532E-6 L 0.19688 -1.96532E-6 " pathEditMode="relative" rAng="0" ptsTypes="AA">
                                      <p:cBhvr>
                                        <p:cTn id="26" dur="2000" fill="hold"/>
                                        <p:tgtEl>
                                          <p:spTgt spid="9"/>
                                        </p:tgtEl>
                                        <p:attrNameLst>
                                          <p:attrName>ppt_x</p:attrName>
                                          <p:attrName>ppt_y</p:attrName>
                                        </p:attrNameLst>
                                      </p:cBhvr>
                                      <p:rCtr x="98" y="0"/>
                                    </p:animMotion>
                                  </p:childTnLst>
                                </p:cTn>
                              </p:par>
                            </p:childTnLst>
                          </p:cTn>
                        </p:par>
                        <p:par>
                          <p:cTn id="27" fill="hold">
                            <p:stCondLst>
                              <p:cond delay="2000"/>
                            </p:stCondLst>
                            <p:childTnLst>
                              <p:par>
                                <p:cTn id="28" presetID="35" presetClass="exit" presetSubtype="0" fill="hold" grpId="2" nodeType="afterEffect">
                                  <p:stCondLst>
                                    <p:cond delay="0"/>
                                  </p:stCondLst>
                                  <p:childTnLst>
                                    <p:animEffect transition="out" filter="fade">
                                      <p:cBhvr>
                                        <p:cTn id="29" dur="2000"/>
                                        <p:tgtEl>
                                          <p:spTgt spid="9"/>
                                        </p:tgtEl>
                                      </p:cBhvr>
                                    </p:animEffect>
                                    <p:anim calcmode="lin" valueType="num">
                                      <p:cBhvr>
                                        <p:cTn id="30" dur="2000"/>
                                        <p:tgtEl>
                                          <p:spTgt spid="9"/>
                                        </p:tgtEl>
                                        <p:attrNameLst>
                                          <p:attrName>style.rotation</p:attrName>
                                        </p:attrNameLst>
                                      </p:cBhvr>
                                      <p:tavLst>
                                        <p:tav tm="0">
                                          <p:val>
                                            <p:fltVal val="0"/>
                                          </p:val>
                                        </p:tav>
                                        <p:tav tm="100000">
                                          <p:val>
                                            <p:fltVal val="720"/>
                                          </p:val>
                                        </p:tav>
                                      </p:tavLst>
                                    </p:anim>
                                    <p:anim calcmode="lin" valueType="num">
                                      <p:cBhvr>
                                        <p:cTn id="31" dur="2000"/>
                                        <p:tgtEl>
                                          <p:spTgt spid="9"/>
                                        </p:tgtEl>
                                        <p:attrNameLst>
                                          <p:attrName>ppt_h</p:attrName>
                                        </p:attrNameLst>
                                      </p:cBhvr>
                                      <p:tavLst>
                                        <p:tav tm="0">
                                          <p:val>
                                            <p:strVal val="ppt_h"/>
                                          </p:val>
                                        </p:tav>
                                        <p:tav tm="100000">
                                          <p:val>
                                            <p:fltVal val="0"/>
                                          </p:val>
                                        </p:tav>
                                      </p:tavLst>
                                    </p:anim>
                                    <p:anim calcmode="lin" valueType="num">
                                      <p:cBhvr>
                                        <p:cTn id="32" dur="2000"/>
                                        <p:tgtEl>
                                          <p:spTgt spid="9"/>
                                        </p:tgtEl>
                                        <p:attrNameLst>
                                          <p:attrName>ppt_w</p:attrName>
                                        </p:attrNameLst>
                                      </p:cBhvr>
                                      <p:tavLst>
                                        <p:tav tm="0">
                                          <p:val>
                                            <p:strVal val="ppt_w"/>
                                          </p:val>
                                        </p:tav>
                                        <p:tav tm="100000">
                                          <p:val>
                                            <p:fltVal val="0"/>
                                          </p:val>
                                        </p:tav>
                                      </p:tavLst>
                                    </p:anim>
                                    <p:set>
                                      <p:cBhvr>
                                        <p:cTn id="33" dur="1" fill="hold">
                                          <p:stCondLst>
                                            <p:cond delay="1999"/>
                                          </p:stCondLst>
                                        </p:cTn>
                                        <p:tgtEl>
                                          <p:spTgt spid="9"/>
                                        </p:tgtEl>
                                        <p:attrNameLst>
                                          <p:attrName>style.visibility</p:attrName>
                                        </p:attrNameLst>
                                      </p:cBhvr>
                                      <p:to>
                                        <p:strVal val="hidden"/>
                                      </p:to>
                                    </p:set>
                                  </p:childTnLst>
                                </p:cTn>
                              </p:par>
                            </p:childTnLst>
                          </p:cTn>
                        </p:par>
                        <p:par>
                          <p:cTn id="34" fill="hold">
                            <p:stCondLst>
                              <p:cond delay="4000"/>
                            </p:stCondLst>
                            <p:childTnLst>
                              <p:par>
                                <p:cTn id="35" presetID="9" presetClass="entr" presetSubtype="0" fill="hold" grpId="0" nodeType="afterEffect">
                                  <p:stCondLst>
                                    <p:cond delay="0"/>
                                  </p:stCondLst>
                                  <p:childTnLst>
                                    <p:set>
                                      <p:cBhvr>
                                        <p:cTn id="36" dur="1" fill="hold">
                                          <p:stCondLst>
                                            <p:cond delay="0"/>
                                          </p:stCondLst>
                                        </p:cTn>
                                        <p:tgtEl>
                                          <p:spTgt spid="44049"/>
                                        </p:tgtEl>
                                        <p:attrNameLst>
                                          <p:attrName>style.visibility</p:attrName>
                                        </p:attrNameLst>
                                      </p:cBhvr>
                                      <p:to>
                                        <p:strVal val="visible"/>
                                      </p:to>
                                    </p:set>
                                    <p:animEffect transition="in" filter="dissolve">
                                      <p:cBhvr>
                                        <p:cTn id="37" dur="500"/>
                                        <p:tgtEl>
                                          <p:spTgt spid="44049"/>
                                        </p:tgtEl>
                                      </p:cBhvr>
                                    </p:animEffect>
                                  </p:childTnLst>
                                </p:cTn>
                              </p:par>
                            </p:childTnLst>
                          </p:cTn>
                        </p:par>
                        <p:par>
                          <p:cTn id="38" fill="hold">
                            <p:stCondLst>
                              <p:cond delay="4500"/>
                            </p:stCondLst>
                            <p:childTnLst>
                              <p:par>
                                <p:cTn id="39" presetID="9" presetClass="entr" presetSubtype="0" fill="hold" grpId="0" nodeType="afterEffect">
                                  <p:stCondLst>
                                    <p:cond delay="0"/>
                                  </p:stCondLst>
                                  <p:childTnLst>
                                    <p:set>
                                      <p:cBhvr>
                                        <p:cTn id="40" dur="1" fill="hold">
                                          <p:stCondLst>
                                            <p:cond delay="0"/>
                                          </p:stCondLst>
                                        </p:cTn>
                                        <p:tgtEl>
                                          <p:spTgt spid="44051"/>
                                        </p:tgtEl>
                                        <p:attrNameLst>
                                          <p:attrName>style.visibility</p:attrName>
                                        </p:attrNameLst>
                                      </p:cBhvr>
                                      <p:to>
                                        <p:strVal val="visible"/>
                                      </p:to>
                                    </p:set>
                                    <p:animEffect transition="in" filter="dissolve">
                                      <p:cBhvr>
                                        <p:cTn id="41" dur="500"/>
                                        <p:tgtEl>
                                          <p:spTgt spid="44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9" grpId="0" animBg="1"/>
      <p:bldP spid="44051" grpId="0" animBg="1"/>
      <p:bldP spid="9" grpId="0" animBg="1"/>
      <p:bldP spid="9" grpId="1" animBg="1"/>
      <p:bldP spid="9" grpId="2" animBg="1"/>
      <p:bldP spid="10" grpId="0" animBg="1"/>
      <p:bldP spid="10" grpId="1" animBg="1"/>
      <p:bldP spid="10" grpId="2"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ja-JP" altLang="en-US" dirty="0">
                <a:solidFill>
                  <a:schemeClr val="tx1"/>
                </a:solidFill>
              </a:rPr>
              <a:t>投機時の生産・流通</a:t>
            </a:r>
          </a:p>
        </p:txBody>
      </p:sp>
      <p:sp>
        <p:nvSpPr>
          <p:cNvPr id="46084" name="Rectangle 4"/>
          <p:cNvSpPr>
            <a:spLocks noChangeArrowheads="1"/>
          </p:cNvSpPr>
          <p:nvPr/>
        </p:nvSpPr>
        <p:spPr bwMode="auto">
          <a:xfrm>
            <a:off x="2135505" y="1988820"/>
            <a:ext cx="2520315" cy="1080135"/>
          </a:xfrm>
          <a:prstGeom prst="rect">
            <a:avLst/>
          </a:prstGeom>
          <a:noFill/>
          <a:ln w="9525">
            <a:solidFill>
              <a:schemeClr val="tx1"/>
            </a:solidFill>
            <a:miter lim="800000"/>
            <a:headEnd/>
            <a:tailEnd/>
          </a:ln>
          <a:effectLst/>
        </p:spPr>
        <p:txBody>
          <a:bodyPr wrap="none" anchor="ctr"/>
          <a:lstStyle/>
          <a:p>
            <a:endParaRPr lang="ja-JP" altLang="en-US"/>
          </a:p>
        </p:txBody>
      </p:sp>
      <p:sp>
        <p:nvSpPr>
          <p:cNvPr id="46085" name="Rectangle 5"/>
          <p:cNvSpPr>
            <a:spLocks noChangeArrowheads="1"/>
          </p:cNvSpPr>
          <p:nvPr/>
        </p:nvSpPr>
        <p:spPr bwMode="auto">
          <a:xfrm>
            <a:off x="2135505" y="3068955"/>
            <a:ext cx="2520315" cy="1080135"/>
          </a:xfrm>
          <a:prstGeom prst="rect">
            <a:avLst/>
          </a:prstGeom>
          <a:noFill/>
          <a:ln w="9525">
            <a:solidFill>
              <a:schemeClr val="tx1"/>
            </a:solidFill>
            <a:miter lim="800000"/>
            <a:headEnd/>
            <a:tailEnd/>
          </a:ln>
          <a:effectLst/>
        </p:spPr>
        <p:txBody>
          <a:bodyPr wrap="none" anchor="ctr"/>
          <a:lstStyle/>
          <a:p>
            <a:pPr algn="ctr"/>
            <a:r>
              <a:rPr lang="ja-JP" altLang="en-US" sz="3200"/>
              <a:t>時間</a:t>
            </a:r>
          </a:p>
        </p:txBody>
      </p:sp>
      <p:sp>
        <p:nvSpPr>
          <p:cNvPr id="46086" name="Rectangle 6"/>
          <p:cNvSpPr>
            <a:spLocks noChangeArrowheads="1"/>
          </p:cNvSpPr>
          <p:nvPr/>
        </p:nvSpPr>
        <p:spPr bwMode="auto">
          <a:xfrm>
            <a:off x="2135506" y="4149090"/>
            <a:ext cx="2520315" cy="1080135"/>
          </a:xfrm>
          <a:prstGeom prst="rect">
            <a:avLst/>
          </a:prstGeom>
          <a:noFill/>
          <a:ln w="9525">
            <a:solidFill>
              <a:schemeClr val="tx1"/>
            </a:solidFill>
            <a:miter lim="800000"/>
            <a:headEnd/>
            <a:tailEnd/>
          </a:ln>
          <a:effectLst/>
        </p:spPr>
        <p:txBody>
          <a:bodyPr wrap="none" anchor="ctr"/>
          <a:lstStyle/>
          <a:p>
            <a:pPr algn="ctr"/>
            <a:r>
              <a:rPr lang="ja-JP" altLang="en-US" sz="3200"/>
              <a:t>空間</a:t>
            </a:r>
          </a:p>
        </p:txBody>
      </p:sp>
      <p:sp>
        <p:nvSpPr>
          <p:cNvPr id="46087" name="Rectangle 7"/>
          <p:cNvSpPr>
            <a:spLocks noChangeArrowheads="1"/>
          </p:cNvSpPr>
          <p:nvPr/>
        </p:nvSpPr>
        <p:spPr bwMode="auto">
          <a:xfrm>
            <a:off x="4655820" y="1988820"/>
            <a:ext cx="2880360" cy="1080135"/>
          </a:xfrm>
          <a:prstGeom prst="rect">
            <a:avLst/>
          </a:prstGeom>
          <a:noFill/>
          <a:ln w="9525">
            <a:solidFill>
              <a:schemeClr val="tx1"/>
            </a:solidFill>
            <a:miter lim="800000"/>
            <a:headEnd/>
            <a:tailEnd/>
          </a:ln>
          <a:effectLst/>
        </p:spPr>
        <p:txBody>
          <a:bodyPr wrap="none" anchor="ctr"/>
          <a:lstStyle/>
          <a:p>
            <a:pPr algn="ctr"/>
            <a:r>
              <a:rPr lang="ja-JP" altLang="en-US" sz="3200"/>
              <a:t>生産</a:t>
            </a:r>
          </a:p>
        </p:txBody>
      </p:sp>
      <p:sp>
        <p:nvSpPr>
          <p:cNvPr id="46090" name="Rectangle 10"/>
          <p:cNvSpPr>
            <a:spLocks noChangeArrowheads="1"/>
          </p:cNvSpPr>
          <p:nvPr/>
        </p:nvSpPr>
        <p:spPr bwMode="auto">
          <a:xfrm>
            <a:off x="7536181" y="1988820"/>
            <a:ext cx="2845999" cy="1080135"/>
          </a:xfrm>
          <a:prstGeom prst="rect">
            <a:avLst/>
          </a:prstGeom>
          <a:noFill/>
          <a:ln w="9525">
            <a:solidFill>
              <a:schemeClr val="tx1"/>
            </a:solidFill>
            <a:miter lim="800000"/>
            <a:headEnd/>
            <a:tailEnd/>
          </a:ln>
          <a:effectLst/>
        </p:spPr>
        <p:txBody>
          <a:bodyPr wrap="none" anchor="ctr"/>
          <a:lstStyle/>
          <a:p>
            <a:pPr algn="ctr"/>
            <a:r>
              <a:rPr lang="ja-JP" altLang="en-US" sz="3200"/>
              <a:t>流通</a:t>
            </a:r>
          </a:p>
        </p:txBody>
      </p:sp>
      <p:sp>
        <p:nvSpPr>
          <p:cNvPr id="46093" name="Rectangle 13"/>
          <p:cNvSpPr>
            <a:spLocks noChangeArrowheads="1"/>
          </p:cNvSpPr>
          <p:nvPr/>
        </p:nvSpPr>
        <p:spPr bwMode="auto">
          <a:xfrm>
            <a:off x="4655820" y="3068956"/>
            <a:ext cx="2880360" cy="1080135"/>
          </a:xfrm>
          <a:prstGeom prst="rect">
            <a:avLst/>
          </a:prstGeom>
          <a:noFill/>
          <a:ln w="9525">
            <a:solidFill>
              <a:schemeClr val="tx1"/>
            </a:solidFill>
            <a:miter lim="800000"/>
            <a:headEnd/>
            <a:tailEnd/>
          </a:ln>
          <a:effectLst/>
        </p:spPr>
        <p:txBody>
          <a:bodyPr wrap="none" anchor="ctr"/>
          <a:lstStyle/>
          <a:p>
            <a:pPr algn="ctr"/>
            <a:r>
              <a:rPr lang="ja-JP" altLang="en-US" sz="3600">
                <a:solidFill>
                  <a:schemeClr val="bg1"/>
                </a:solidFill>
              </a:rPr>
              <a:t>見込み</a:t>
            </a:r>
          </a:p>
        </p:txBody>
      </p:sp>
      <p:sp>
        <p:nvSpPr>
          <p:cNvPr id="46094" name="Rectangle 14"/>
          <p:cNvSpPr>
            <a:spLocks noChangeArrowheads="1"/>
          </p:cNvSpPr>
          <p:nvPr/>
        </p:nvSpPr>
        <p:spPr bwMode="auto">
          <a:xfrm>
            <a:off x="4655820" y="4149090"/>
            <a:ext cx="2880360" cy="1080135"/>
          </a:xfrm>
          <a:prstGeom prst="rect">
            <a:avLst/>
          </a:prstGeom>
          <a:noFill/>
          <a:ln w="9525">
            <a:solidFill>
              <a:schemeClr val="tx1"/>
            </a:solidFill>
            <a:miter lim="800000"/>
            <a:headEnd/>
            <a:tailEnd/>
          </a:ln>
          <a:effectLst/>
        </p:spPr>
        <p:txBody>
          <a:bodyPr wrap="none" anchor="ctr"/>
          <a:lstStyle/>
          <a:p>
            <a:pPr algn="ctr"/>
            <a:r>
              <a:rPr lang="ja-JP" altLang="en-US" sz="3600">
                <a:solidFill>
                  <a:schemeClr val="bg1"/>
                </a:solidFill>
              </a:rPr>
              <a:t>集中</a:t>
            </a:r>
          </a:p>
        </p:txBody>
      </p:sp>
      <p:sp>
        <p:nvSpPr>
          <p:cNvPr id="46095" name="Rectangle 15"/>
          <p:cNvSpPr>
            <a:spLocks noChangeArrowheads="1"/>
          </p:cNvSpPr>
          <p:nvPr/>
        </p:nvSpPr>
        <p:spPr bwMode="auto">
          <a:xfrm>
            <a:off x="7536180" y="3068956"/>
            <a:ext cx="2845998" cy="1080137"/>
          </a:xfrm>
          <a:prstGeom prst="rect">
            <a:avLst/>
          </a:prstGeom>
          <a:noFill/>
          <a:ln w="9525">
            <a:solidFill>
              <a:schemeClr val="tx1"/>
            </a:solidFill>
            <a:miter lim="800000"/>
            <a:headEnd/>
            <a:tailEnd/>
          </a:ln>
          <a:effectLst/>
        </p:spPr>
        <p:txBody>
          <a:bodyPr wrap="none" anchor="ctr"/>
          <a:lstStyle/>
          <a:p>
            <a:pPr algn="ctr"/>
            <a:r>
              <a:rPr lang="ja-JP" altLang="en-US" sz="3600">
                <a:solidFill>
                  <a:schemeClr val="bg1"/>
                </a:solidFill>
              </a:rPr>
              <a:t>長サイクル</a:t>
            </a:r>
          </a:p>
        </p:txBody>
      </p:sp>
      <p:sp>
        <p:nvSpPr>
          <p:cNvPr id="46096" name="Rectangle 16"/>
          <p:cNvSpPr>
            <a:spLocks noChangeArrowheads="1"/>
          </p:cNvSpPr>
          <p:nvPr/>
        </p:nvSpPr>
        <p:spPr bwMode="auto">
          <a:xfrm>
            <a:off x="7536180" y="4149090"/>
            <a:ext cx="2845998" cy="1080135"/>
          </a:xfrm>
          <a:prstGeom prst="rect">
            <a:avLst/>
          </a:prstGeom>
          <a:noFill/>
          <a:ln w="9525">
            <a:solidFill>
              <a:schemeClr val="tx1"/>
            </a:solidFill>
            <a:miter lim="800000"/>
            <a:headEnd/>
            <a:tailEnd/>
          </a:ln>
          <a:effectLst/>
        </p:spPr>
        <p:txBody>
          <a:bodyPr wrap="none" anchor="ctr"/>
          <a:lstStyle/>
          <a:p>
            <a:pPr algn="ctr"/>
            <a:r>
              <a:rPr lang="ja-JP" altLang="en-US" sz="3600">
                <a:solidFill>
                  <a:schemeClr val="bg1"/>
                </a:solidFill>
              </a:rPr>
              <a:t>集中在庫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500" fill="hold"/>
                                        <p:tgtEl>
                                          <p:spTgt spid="46082"/>
                                        </p:tgtEl>
                                        <p:attrNameLst>
                                          <p:attrName>ppt_x</p:attrName>
                                        </p:attrNameLst>
                                      </p:cBhvr>
                                      <p:tavLst>
                                        <p:tav tm="0">
                                          <p:val>
                                            <p:strVal val="#ppt_x"/>
                                          </p:val>
                                        </p:tav>
                                        <p:tav tm="100000">
                                          <p:val>
                                            <p:strVal val="#ppt_x"/>
                                          </p:val>
                                        </p:tav>
                                      </p:tavLst>
                                    </p:anim>
                                    <p:anim calcmode="lin" valueType="num">
                                      <p:cBhvr additive="base">
                                        <p:cTn id="8" dur="500" fill="hold"/>
                                        <p:tgtEl>
                                          <p:spTgt spid="4608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grpId="0" nodeType="clickEffect">
                                  <p:stCondLst>
                                    <p:cond delay="0"/>
                                  </p:stCondLst>
                                  <p:childTnLst>
                                    <p:animClr clrSpc="rgb" dir="cw">
                                      <p:cBhvr override="childStyle">
                                        <p:cTn id="12" dur="2000" fill="hold"/>
                                        <p:tgtEl>
                                          <p:spTgt spid="46093"/>
                                        </p:tgtEl>
                                        <p:attrNameLst>
                                          <p:attrName>style.color</p:attrName>
                                        </p:attrNameLst>
                                      </p:cBhvr>
                                      <p:to>
                                        <a:schemeClr val="tx1"/>
                                      </p:to>
                                    </p:animClr>
                                  </p:childTnLst>
                                </p:cTn>
                              </p:par>
                              <p:par>
                                <p:cTn id="13" presetID="3" presetClass="emph" presetSubtype="2" fill="hold" grpId="0" nodeType="withEffect">
                                  <p:stCondLst>
                                    <p:cond delay="0"/>
                                  </p:stCondLst>
                                  <p:childTnLst>
                                    <p:animClr clrSpc="rgb" dir="cw">
                                      <p:cBhvr override="childStyle">
                                        <p:cTn id="14" dur="2000" fill="hold"/>
                                        <p:tgtEl>
                                          <p:spTgt spid="46094"/>
                                        </p:tgtEl>
                                        <p:attrNameLst>
                                          <p:attrName>style.color</p:attrName>
                                        </p:attrNameLst>
                                      </p:cBhvr>
                                      <p:to>
                                        <a:schemeClr val="tx1"/>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46095"/>
                                        </p:tgtEl>
                                        <p:attrNameLst>
                                          <p:attrName>style.color</p:attrName>
                                        </p:attrNameLst>
                                      </p:cBhvr>
                                      <p:to>
                                        <a:schemeClr val="tx1"/>
                                      </p:to>
                                    </p:animClr>
                                  </p:childTnLst>
                                </p:cTn>
                              </p:par>
                              <p:par>
                                <p:cTn id="19" presetID="3" presetClass="emph" presetSubtype="2" fill="hold" grpId="0" nodeType="withEffect">
                                  <p:stCondLst>
                                    <p:cond delay="0"/>
                                  </p:stCondLst>
                                  <p:childTnLst>
                                    <p:animClr clrSpc="rgb" dir="cw">
                                      <p:cBhvr override="childStyle">
                                        <p:cTn id="20" dur="2000" fill="hold"/>
                                        <p:tgtEl>
                                          <p:spTgt spid="46096"/>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93" grpId="0" animBg="1"/>
      <p:bldP spid="46094" grpId="0" animBg="1"/>
      <p:bldP spid="46095" grpId="0" animBg="1"/>
      <p:bldP spid="4609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ja-JP" altLang="en-US" dirty="0">
                <a:solidFill>
                  <a:schemeClr val="tx1"/>
                </a:solidFill>
              </a:rPr>
              <a:t>延期時の生産・流通</a:t>
            </a:r>
          </a:p>
        </p:txBody>
      </p:sp>
      <p:sp>
        <p:nvSpPr>
          <p:cNvPr id="46084" name="Rectangle 4"/>
          <p:cNvSpPr>
            <a:spLocks noChangeArrowheads="1"/>
          </p:cNvSpPr>
          <p:nvPr/>
        </p:nvSpPr>
        <p:spPr bwMode="auto">
          <a:xfrm>
            <a:off x="2135505" y="1988820"/>
            <a:ext cx="2520315" cy="1080135"/>
          </a:xfrm>
          <a:prstGeom prst="rect">
            <a:avLst/>
          </a:prstGeom>
          <a:noFill/>
          <a:ln w="9525">
            <a:solidFill>
              <a:schemeClr val="tx1"/>
            </a:solidFill>
            <a:miter lim="800000"/>
            <a:headEnd/>
            <a:tailEnd/>
          </a:ln>
          <a:effectLst/>
        </p:spPr>
        <p:txBody>
          <a:bodyPr wrap="none" anchor="ctr"/>
          <a:lstStyle/>
          <a:p>
            <a:endParaRPr lang="ja-JP" altLang="en-US"/>
          </a:p>
        </p:txBody>
      </p:sp>
      <p:sp>
        <p:nvSpPr>
          <p:cNvPr id="46085" name="Rectangle 5"/>
          <p:cNvSpPr>
            <a:spLocks noChangeArrowheads="1"/>
          </p:cNvSpPr>
          <p:nvPr/>
        </p:nvSpPr>
        <p:spPr bwMode="auto">
          <a:xfrm>
            <a:off x="2135505" y="3068955"/>
            <a:ext cx="2520315" cy="1080135"/>
          </a:xfrm>
          <a:prstGeom prst="rect">
            <a:avLst/>
          </a:prstGeom>
          <a:noFill/>
          <a:ln w="9525">
            <a:solidFill>
              <a:schemeClr val="tx1"/>
            </a:solidFill>
            <a:miter lim="800000"/>
            <a:headEnd/>
            <a:tailEnd/>
          </a:ln>
          <a:effectLst/>
        </p:spPr>
        <p:txBody>
          <a:bodyPr wrap="none" anchor="ctr"/>
          <a:lstStyle/>
          <a:p>
            <a:pPr algn="ctr"/>
            <a:r>
              <a:rPr lang="ja-JP" altLang="en-US" sz="3200"/>
              <a:t>時間</a:t>
            </a:r>
          </a:p>
        </p:txBody>
      </p:sp>
      <p:sp>
        <p:nvSpPr>
          <p:cNvPr id="46086" name="Rectangle 6"/>
          <p:cNvSpPr>
            <a:spLocks noChangeArrowheads="1"/>
          </p:cNvSpPr>
          <p:nvPr/>
        </p:nvSpPr>
        <p:spPr bwMode="auto">
          <a:xfrm>
            <a:off x="2135506" y="4149090"/>
            <a:ext cx="2520315" cy="1080135"/>
          </a:xfrm>
          <a:prstGeom prst="rect">
            <a:avLst/>
          </a:prstGeom>
          <a:noFill/>
          <a:ln w="9525">
            <a:solidFill>
              <a:schemeClr val="tx1"/>
            </a:solidFill>
            <a:miter lim="800000"/>
            <a:headEnd/>
            <a:tailEnd/>
          </a:ln>
          <a:effectLst/>
        </p:spPr>
        <p:txBody>
          <a:bodyPr wrap="none" anchor="ctr"/>
          <a:lstStyle/>
          <a:p>
            <a:pPr algn="ctr"/>
            <a:r>
              <a:rPr lang="ja-JP" altLang="en-US" sz="3200"/>
              <a:t>空間</a:t>
            </a:r>
          </a:p>
        </p:txBody>
      </p:sp>
      <p:sp>
        <p:nvSpPr>
          <p:cNvPr id="46087" name="Rectangle 7"/>
          <p:cNvSpPr>
            <a:spLocks noChangeArrowheads="1"/>
          </p:cNvSpPr>
          <p:nvPr/>
        </p:nvSpPr>
        <p:spPr bwMode="auto">
          <a:xfrm>
            <a:off x="4655820" y="1988820"/>
            <a:ext cx="2880360" cy="1080135"/>
          </a:xfrm>
          <a:prstGeom prst="rect">
            <a:avLst/>
          </a:prstGeom>
          <a:noFill/>
          <a:ln w="9525">
            <a:solidFill>
              <a:schemeClr val="tx1"/>
            </a:solidFill>
            <a:miter lim="800000"/>
            <a:headEnd/>
            <a:tailEnd/>
          </a:ln>
          <a:effectLst/>
        </p:spPr>
        <p:txBody>
          <a:bodyPr wrap="none" anchor="ctr"/>
          <a:lstStyle/>
          <a:p>
            <a:pPr algn="ctr"/>
            <a:r>
              <a:rPr lang="ja-JP" altLang="en-US" sz="3200"/>
              <a:t>生産</a:t>
            </a:r>
          </a:p>
        </p:txBody>
      </p:sp>
      <p:sp>
        <p:nvSpPr>
          <p:cNvPr id="46090" name="Rectangle 10"/>
          <p:cNvSpPr>
            <a:spLocks noChangeArrowheads="1"/>
          </p:cNvSpPr>
          <p:nvPr/>
        </p:nvSpPr>
        <p:spPr bwMode="auto">
          <a:xfrm>
            <a:off x="7536181" y="1988820"/>
            <a:ext cx="2845999" cy="1080135"/>
          </a:xfrm>
          <a:prstGeom prst="rect">
            <a:avLst/>
          </a:prstGeom>
          <a:noFill/>
          <a:ln w="9525">
            <a:solidFill>
              <a:schemeClr val="tx1"/>
            </a:solidFill>
            <a:miter lim="800000"/>
            <a:headEnd/>
            <a:tailEnd/>
          </a:ln>
          <a:effectLst/>
        </p:spPr>
        <p:txBody>
          <a:bodyPr wrap="none" anchor="ctr"/>
          <a:lstStyle/>
          <a:p>
            <a:pPr algn="ctr"/>
            <a:r>
              <a:rPr lang="ja-JP" altLang="en-US" sz="3200"/>
              <a:t>流通</a:t>
            </a:r>
          </a:p>
        </p:txBody>
      </p:sp>
      <p:sp>
        <p:nvSpPr>
          <p:cNvPr id="46093" name="Rectangle 13"/>
          <p:cNvSpPr>
            <a:spLocks noChangeArrowheads="1"/>
          </p:cNvSpPr>
          <p:nvPr/>
        </p:nvSpPr>
        <p:spPr bwMode="auto">
          <a:xfrm>
            <a:off x="4655820" y="3068956"/>
            <a:ext cx="2880360" cy="1080135"/>
          </a:xfrm>
          <a:prstGeom prst="rect">
            <a:avLst/>
          </a:prstGeom>
          <a:noFill/>
          <a:ln w="9525">
            <a:solidFill>
              <a:schemeClr val="tx1"/>
            </a:solidFill>
            <a:miter lim="800000"/>
            <a:headEnd/>
            <a:tailEnd/>
          </a:ln>
          <a:effectLst/>
        </p:spPr>
        <p:txBody>
          <a:bodyPr wrap="none" anchor="ctr"/>
          <a:lstStyle/>
          <a:p>
            <a:pPr algn="ctr"/>
            <a:r>
              <a:rPr lang="ja-JP" altLang="en-US" sz="3600" dirty="0">
                <a:solidFill>
                  <a:schemeClr val="bg1"/>
                </a:solidFill>
              </a:rPr>
              <a:t>受注</a:t>
            </a:r>
          </a:p>
        </p:txBody>
      </p:sp>
      <p:sp>
        <p:nvSpPr>
          <p:cNvPr id="46094" name="Rectangle 14"/>
          <p:cNvSpPr>
            <a:spLocks noChangeArrowheads="1"/>
          </p:cNvSpPr>
          <p:nvPr/>
        </p:nvSpPr>
        <p:spPr bwMode="auto">
          <a:xfrm>
            <a:off x="4655820" y="4149090"/>
            <a:ext cx="2880360" cy="1080135"/>
          </a:xfrm>
          <a:prstGeom prst="rect">
            <a:avLst/>
          </a:prstGeom>
          <a:noFill/>
          <a:ln w="9525">
            <a:solidFill>
              <a:schemeClr val="tx1"/>
            </a:solidFill>
            <a:miter lim="800000"/>
            <a:headEnd/>
            <a:tailEnd/>
          </a:ln>
          <a:effectLst/>
        </p:spPr>
        <p:txBody>
          <a:bodyPr wrap="none" anchor="ctr"/>
          <a:lstStyle/>
          <a:p>
            <a:pPr algn="ctr"/>
            <a:r>
              <a:rPr lang="ja-JP" altLang="en-US" sz="3600" dirty="0">
                <a:solidFill>
                  <a:schemeClr val="bg1"/>
                </a:solidFill>
              </a:rPr>
              <a:t>分散</a:t>
            </a:r>
          </a:p>
        </p:txBody>
      </p:sp>
      <p:sp>
        <p:nvSpPr>
          <p:cNvPr id="46095" name="Rectangle 15"/>
          <p:cNvSpPr>
            <a:spLocks noChangeArrowheads="1"/>
          </p:cNvSpPr>
          <p:nvPr/>
        </p:nvSpPr>
        <p:spPr bwMode="auto">
          <a:xfrm>
            <a:off x="7536180" y="3068956"/>
            <a:ext cx="2845998" cy="1080137"/>
          </a:xfrm>
          <a:prstGeom prst="rect">
            <a:avLst/>
          </a:prstGeom>
          <a:noFill/>
          <a:ln w="9525">
            <a:solidFill>
              <a:schemeClr val="tx1"/>
            </a:solidFill>
            <a:miter lim="800000"/>
            <a:headEnd/>
            <a:tailEnd/>
          </a:ln>
          <a:effectLst/>
        </p:spPr>
        <p:txBody>
          <a:bodyPr wrap="none" anchor="ctr"/>
          <a:lstStyle/>
          <a:p>
            <a:pPr algn="ctr"/>
            <a:r>
              <a:rPr lang="ja-JP" altLang="en-US" sz="3600" dirty="0">
                <a:solidFill>
                  <a:schemeClr val="bg1"/>
                </a:solidFill>
              </a:rPr>
              <a:t>短サイクル</a:t>
            </a:r>
          </a:p>
        </p:txBody>
      </p:sp>
      <p:sp>
        <p:nvSpPr>
          <p:cNvPr id="46096" name="Rectangle 16"/>
          <p:cNvSpPr>
            <a:spLocks noChangeArrowheads="1"/>
          </p:cNvSpPr>
          <p:nvPr/>
        </p:nvSpPr>
        <p:spPr bwMode="auto">
          <a:xfrm>
            <a:off x="7536180" y="4149090"/>
            <a:ext cx="2845998" cy="1080135"/>
          </a:xfrm>
          <a:prstGeom prst="rect">
            <a:avLst/>
          </a:prstGeom>
          <a:noFill/>
          <a:ln w="9525">
            <a:solidFill>
              <a:schemeClr val="tx1"/>
            </a:solidFill>
            <a:miter lim="800000"/>
            <a:headEnd/>
            <a:tailEnd/>
          </a:ln>
          <a:effectLst/>
        </p:spPr>
        <p:txBody>
          <a:bodyPr wrap="none" anchor="ctr"/>
          <a:lstStyle/>
          <a:p>
            <a:pPr algn="ctr"/>
            <a:r>
              <a:rPr lang="ja-JP" altLang="en-US" sz="3600" dirty="0">
                <a:solidFill>
                  <a:schemeClr val="bg1"/>
                </a:solidFill>
              </a:rPr>
              <a:t>分散在庫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500" fill="hold"/>
                                        <p:tgtEl>
                                          <p:spTgt spid="46082"/>
                                        </p:tgtEl>
                                        <p:attrNameLst>
                                          <p:attrName>ppt_x</p:attrName>
                                        </p:attrNameLst>
                                      </p:cBhvr>
                                      <p:tavLst>
                                        <p:tav tm="0">
                                          <p:val>
                                            <p:strVal val="#ppt_x"/>
                                          </p:val>
                                        </p:tav>
                                        <p:tav tm="100000">
                                          <p:val>
                                            <p:strVal val="#ppt_x"/>
                                          </p:val>
                                        </p:tav>
                                      </p:tavLst>
                                    </p:anim>
                                    <p:anim calcmode="lin" valueType="num">
                                      <p:cBhvr additive="base">
                                        <p:cTn id="8" dur="500" fill="hold"/>
                                        <p:tgtEl>
                                          <p:spTgt spid="4608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grpId="0" nodeType="clickEffect">
                                  <p:stCondLst>
                                    <p:cond delay="0"/>
                                  </p:stCondLst>
                                  <p:childTnLst>
                                    <p:animClr clrSpc="rgb" dir="cw">
                                      <p:cBhvr override="childStyle">
                                        <p:cTn id="12" dur="2000" fill="hold"/>
                                        <p:tgtEl>
                                          <p:spTgt spid="46093"/>
                                        </p:tgtEl>
                                        <p:attrNameLst>
                                          <p:attrName>style.color</p:attrName>
                                        </p:attrNameLst>
                                      </p:cBhvr>
                                      <p:to>
                                        <a:schemeClr val="tx1"/>
                                      </p:to>
                                    </p:animClr>
                                  </p:childTnLst>
                                </p:cTn>
                              </p:par>
                              <p:par>
                                <p:cTn id="13" presetID="3" presetClass="emph" presetSubtype="2" fill="hold" grpId="0" nodeType="withEffect">
                                  <p:stCondLst>
                                    <p:cond delay="0"/>
                                  </p:stCondLst>
                                  <p:childTnLst>
                                    <p:animClr clrSpc="rgb" dir="cw">
                                      <p:cBhvr override="childStyle">
                                        <p:cTn id="14" dur="2000" fill="hold"/>
                                        <p:tgtEl>
                                          <p:spTgt spid="46094"/>
                                        </p:tgtEl>
                                        <p:attrNameLst>
                                          <p:attrName>style.color</p:attrName>
                                        </p:attrNameLst>
                                      </p:cBhvr>
                                      <p:to>
                                        <a:schemeClr val="tx1"/>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46095"/>
                                        </p:tgtEl>
                                        <p:attrNameLst>
                                          <p:attrName>style.color</p:attrName>
                                        </p:attrNameLst>
                                      </p:cBhvr>
                                      <p:to>
                                        <a:schemeClr val="tx1"/>
                                      </p:to>
                                    </p:animClr>
                                  </p:childTnLst>
                                </p:cTn>
                              </p:par>
                              <p:par>
                                <p:cTn id="19" presetID="3" presetClass="emph" presetSubtype="2" fill="hold" grpId="0" nodeType="withEffect">
                                  <p:stCondLst>
                                    <p:cond delay="0"/>
                                  </p:stCondLst>
                                  <p:childTnLst>
                                    <p:animClr clrSpc="rgb" dir="cw">
                                      <p:cBhvr override="childStyle">
                                        <p:cTn id="20" dur="2000" fill="hold"/>
                                        <p:tgtEl>
                                          <p:spTgt spid="46096"/>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93" grpId="0" animBg="1"/>
      <p:bldP spid="46094" grpId="0" animBg="1"/>
      <p:bldP spid="46095" grpId="0" animBg="1"/>
      <p:bldP spid="4609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title"/>
          </p:nvPr>
        </p:nvSpPr>
        <p:spPr/>
        <p:txBody>
          <a:bodyPr/>
          <a:lstStyle/>
          <a:p>
            <a:r>
              <a:rPr lang="ja-JP" altLang="en-US"/>
              <a:t>流通戦略の方向付け</a:t>
            </a:r>
          </a:p>
        </p:txBody>
      </p:sp>
      <p:sp>
        <p:nvSpPr>
          <p:cNvPr id="6" name="コンテンツ プレースホルダ 5"/>
          <p:cNvSpPr>
            <a:spLocks noGrp="1"/>
          </p:cNvSpPr>
          <p:nvPr>
            <p:ph idx="1"/>
          </p:nvPr>
        </p:nvSpPr>
        <p:spPr/>
        <p:txBody>
          <a:bodyPr>
            <a:normAutofit/>
          </a:bodyPr>
          <a:lstStyle/>
          <a:p>
            <a:r>
              <a:rPr lang="ja-JP" altLang="en-US" dirty="0"/>
              <a:t>従来のチャネル戦略では投機の原理が支配的</a:t>
            </a:r>
          </a:p>
          <a:p>
            <a:r>
              <a:rPr lang="ja-JP" altLang="en-US" dirty="0"/>
              <a:t>消費者のニーズやライフスタイルが多様化し顧客満足を重視</a:t>
            </a:r>
          </a:p>
          <a:p>
            <a:r>
              <a:rPr lang="ja-JP" altLang="en-US" dirty="0"/>
              <a:t>これからは意思決定を消費現場に近づける延期の原理が必要</a:t>
            </a:r>
            <a:endParaRPr lang="en-US" altLang="ja-JP" dirty="0"/>
          </a:p>
          <a:p>
            <a:r>
              <a:rPr kumimoji="1" lang="ja-JP" altLang="en-US" dirty="0"/>
              <a:t>延期型の流通システムは</a:t>
            </a:r>
            <a:r>
              <a:rPr kumimoji="1" lang="en-US" altLang="ja-JP" dirty="0"/>
              <a:t>QR</a:t>
            </a:r>
            <a:r>
              <a:rPr kumimoji="1" lang="ja-JP" altLang="en-US" dirty="0"/>
              <a:t>　</a:t>
            </a:r>
            <a:r>
              <a:rPr kumimoji="1" lang="en-US" altLang="ja-JP" dirty="0"/>
              <a:t>ECR</a:t>
            </a:r>
            <a:r>
              <a:rPr kumimoji="1" lang="ja-JP" altLang="en-US" dirty="0"/>
              <a:t>　</a:t>
            </a:r>
            <a:r>
              <a:rPr kumimoji="1" lang="en-US" altLang="ja-JP" dirty="0"/>
              <a:t>SCM</a:t>
            </a:r>
          </a:p>
          <a:p>
            <a:r>
              <a:rPr lang="ja-JP" altLang="en-US" dirty="0"/>
              <a:t>延期の原理はメーカーや小売業が個別に導入しても意味はない</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6324"/>
                                        </p:tgtEl>
                                        <p:attrNameLst>
                                          <p:attrName>style.visibility</p:attrName>
                                        </p:attrNameLst>
                                      </p:cBhvr>
                                      <p:to>
                                        <p:strVal val="visible"/>
                                      </p:to>
                                    </p:set>
                                    <p:anim calcmode="lin" valueType="num">
                                      <p:cBhvr additive="base">
                                        <p:cTn id="7" dur="500" fill="hold"/>
                                        <p:tgtEl>
                                          <p:spTgt spid="56324"/>
                                        </p:tgtEl>
                                        <p:attrNameLst>
                                          <p:attrName>ppt_x</p:attrName>
                                        </p:attrNameLst>
                                      </p:cBhvr>
                                      <p:tavLst>
                                        <p:tav tm="0">
                                          <p:val>
                                            <p:strVal val="#ppt_x"/>
                                          </p:val>
                                        </p:tav>
                                        <p:tav tm="100000">
                                          <p:val>
                                            <p:strVal val="#ppt_x"/>
                                          </p:val>
                                        </p:tav>
                                      </p:tavLst>
                                    </p:anim>
                                    <p:anim calcmode="lin" valueType="num">
                                      <p:cBhvr additive="base">
                                        <p:cTn id="8" dur="500" fill="hold"/>
                                        <p:tgtEl>
                                          <p:spTgt spid="5632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ja-JP" altLang="en-US">
                <a:solidFill>
                  <a:schemeClr val="tx1"/>
                </a:solidFill>
              </a:rPr>
              <a:t>大量生産から消費者中心へ</a:t>
            </a:r>
          </a:p>
        </p:txBody>
      </p:sp>
      <p:sp>
        <p:nvSpPr>
          <p:cNvPr id="8" name="コンテンツ プレースホルダ 7"/>
          <p:cNvSpPr>
            <a:spLocks noGrp="1"/>
          </p:cNvSpPr>
          <p:nvPr>
            <p:ph idx="1"/>
          </p:nvPr>
        </p:nvSpPr>
        <p:spPr/>
        <p:txBody>
          <a:bodyPr/>
          <a:lstStyle/>
          <a:p>
            <a:r>
              <a:rPr lang="ja-JP" altLang="en-US" dirty="0"/>
              <a:t>消費財メーカが流通のリーダ</a:t>
            </a:r>
          </a:p>
          <a:p>
            <a:r>
              <a:rPr lang="ja-JP" altLang="en-US" dirty="0"/>
              <a:t>大量生産・大量流通が重要</a:t>
            </a:r>
          </a:p>
          <a:p>
            <a:r>
              <a:rPr lang="ja-JP" altLang="en-US" dirty="0"/>
              <a:t>その後、大手スーパが拮抗力</a:t>
            </a:r>
          </a:p>
          <a:p>
            <a:r>
              <a:rPr lang="ja-JP" altLang="en-US" dirty="0"/>
              <a:t>依然として、大量生産・大量流通・大量消費</a:t>
            </a:r>
          </a:p>
          <a:p>
            <a:r>
              <a:rPr lang="ja-JP" altLang="en-US" dirty="0"/>
              <a:t>近年は顧客ニーズに密着したシステムの構築へ</a:t>
            </a:r>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500" fill="hold"/>
                                        <p:tgtEl>
                                          <p:spTgt spid="47106"/>
                                        </p:tgtEl>
                                        <p:attrNameLst>
                                          <p:attrName>ppt_x</p:attrName>
                                        </p:attrNameLst>
                                      </p:cBhvr>
                                      <p:tavLst>
                                        <p:tav tm="0">
                                          <p:val>
                                            <p:strVal val="#ppt_x"/>
                                          </p:val>
                                        </p:tav>
                                        <p:tav tm="100000">
                                          <p:val>
                                            <p:strVal val="#ppt_x"/>
                                          </p:val>
                                        </p:tav>
                                      </p:tavLst>
                                    </p:anim>
                                    <p:anim calcmode="lin" valueType="num">
                                      <p:cBhvr additive="base">
                                        <p:cTn id="8" dur="500" fill="hold"/>
                                        <p:tgtEl>
                                          <p:spTgt spid="4710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ja-JP" altLang="en-US">
                <a:solidFill>
                  <a:schemeClr val="tx1"/>
                </a:solidFill>
              </a:rPr>
              <a:t>中心にいるのは消費者</a:t>
            </a:r>
          </a:p>
        </p:txBody>
      </p:sp>
      <p:sp>
        <p:nvSpPr>
          <p:cNvPr id="8" name="コンテンツ プレースホルダ 7"/>
          <p:cNvSpPr>
            <a:spLocks noGrp="1"/>
          </p:cNvSpPr>
          <p:nvPr>
            <p:ph idx="1"/>
          </p:nvPr>
        </p:nvSpPr>
        <p:spPr/>
        <p:txBody>
          <a:bodyPr>
            <a:normAutofit/>
          </a:bodyPr>
          <a:lstStyle/>
          <a:p>
            <a:r>
              <a:rPr lang="ja-JP" altLang="en-US" dirty="0"/>
              <a:t>消費者中心に取り巻くように生産・流通が存在</a:t>
            </a:r>
          </a:p>
          <a:p>
            <a:r>
              <a:rPr lang="ja-JP" altLang="en-US" dirty="0"/>
              <a:t>早く、正確に消費者ニーズ掴むのが重要</a:t>
            </a:r>
          </a:p>
          <a:p>
            <a:r>
              <a:rPr lang="ja-JP" altLang="en-US" dirty="0"/>
              <a:t>重要なのはシステム内の「協力」と「相互依存性」</a:t>
            </a:r>
          </a:p>
          <a:p>
            <a:r>
              <a:rPr lang="ja-JP" altLang="en-US" dirty="0"/>
              <a:t>流通チャネルは選択・管理・再構築を繰り返す</a:t>
            </a:r>
          </a:p>
          <a:p>
            <a:r>
              <a:rPr lang="ja-JP" altLang="en-US" dirty="0"/>
              <a:t>メーカ、流通業者、消費者間のコミュニケーションの維持発展を追及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500" fill="hold"/>
                                        <p:tgtEl>
                                          <p:spTgt spid="48130"/>
                                        </p:tgtEl>
                                        <p:attrNameLst>
                                          <p:attrName>ppt_x</p:attrName>
                                        </p:attrNameLst>
                                      </p:cBhvr>
                                      <p:tavLst>
                                        <p:tav tm="0">
                                          <p:val>
                                            <p:strVal val="#ppt_x"/>
                                          </p:val>
                                        </p:tav>
                                        <p:tav tm="100000">
                                          <p:val>
                                            <p:strVal val="#ppt_x"/>
                                          </p:val>
                                        </p:tav>
                                      </p:tavLst>
                                    </p:anim>
                                    <p:anim calcmode="lin" valueType="num">
                                      <p:cBhvr additive="base">
                                        <p:cTn id="8" dur="500" fill="hold"/>
                                        <p:tgtEl>
                                          <p:spTgt spid="4813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流通システムのアーキテクチャ</a:t>
            </a:r>
          </a:p>
        </p:txBody>
      </p:sp>
      <p:sp>
        <p:nvSpPr>
          <p:cNvPr id="3" name="コンテンツ プレースホルダ 2"/>
          <p:cNvSpPr>
            <a:spLocks noGrp="1"/>
          </p:cNvSpPr>
          <p:nvPr>
            <p:ph idx="1"/>
          </p:nvPr>
        </p:nvSpPr>
        <p:spPr/>
        <p:txBody>
          <a:bodyPr>
            <a:normAutofit/>
          </a:bodyPr>
          <a:lstStyle/>
          <a:p>
            <a:r>
              <a:rPr kumimoji="1" lang="ja-JP" altLang="en-US" dirty="0"/>
              <a:t>クローズド</a:t>
            </a:r>
            <a:endParaRPr kumimoji="1" lang="en-US" altLang="ja-JP" dirty="0"/>
          </a:p>
          <a:p>
            <a:pPr lvl="1"/>
            <a:r>
              <a:rPr lang="ja-JP" altLang="en-US" dirty="0"/>
              <a:t>一企業内のシステム</a:t>
            </a:r>
            <a:endParaRPr lang="en-US" altLang="ja-JP" dirty="0"/>
          </a:p>
          <a:p>
            <a:r>
              <a:rPr lang="ja-JP" altLang="en-US" dirty="0"/>
              <a:t>オープン</a:t>
            </a:r>
            <a:endParaRPr lang="en-US" altLang="ja-JP" dirty="0"/>
          </a:p>
          <a:p>
            <a:pPr lvl="1"/>
            <a:r>
              <a:rPr lang="ja-JP" altLang="en-US" dirty="0"/>
              <a:t>様々な企業との連携</a:t>
            </a:r>
            <a:endParaRPr lang="en-US" altLang="ja-JP" dirty="0"/>
          </a:p>
          <a:p>
            <a:r>
              <a:rPr kumimoji="1" lang="ja-JP" altLang="en-US" dirty="0"/>
              <a:t>インテグラル</a:t>
            </a:r>
            <a:endParaRPr kumimoji="1" lang="en-US" altLang="ja-JP" dirty="0"/>
          </a:p>
          <a:p>
            <a:pPr lvl="1"/>
            <a:r>
              <a:rPr lang="ja-JP" altLang="en-US" dirty="0"/>
              <a:t>製品の調達から販売までを統合したシステムとして扱うもの</a:t>
            </a:r>
            <a:endParaRPr lang="en-US" altLang="ja-JP" dirty="0"/>
          </a:p>
          <a:p>
            <a:r>
              <a:rPr lang="ja-JP" altLang="en-US" dirty="0"/>
              <a:t>モジュラー</a:t>
            </a:r>
            <a:endParaRPr lang="en-US" altLang="ja-JP" dirty="0"/>
          </a:p>
          <a:p>
            <a:pPr lvl="1"/>
            <a:r>
              <a:rPr lang="ja-JP" altLang="en-US" dirty="0"/>
              <a:t>個々の活動を区切り、独立した単位として扱うもの</a:t>
            </a:r>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ja-JP" altLang="en-US" dirty="0"/>
              <a:t>流通システムの分類</a:t>
            </a:r>
            <a:endParaRPr kumimoji="1" lang="ja-JP" altLang="en-US" dirty="0"/>
          </a:p>
        </p:txBody>
      </p:sp>
      <p:sp>
        <p:nvSpPr>
          <p:cNvPr id="4" name="コンテンツ プレースホルダ 3"/>
          <p:cNvSpPr>
            <a:spLocks noGrp="1"/>
          </p:cNvSpPr>
          <p:nvPr>
            <p:ph idx="1"/>
          </p:nvPr>
        </p:nvSpPr>
        <p:spPr/>
        <p:txBody>
          <a:bodyPr>
            <a:normAutofit/>
          </a:bodyPr>
          <a:lstStyle/>
          <a:p>
            <a:r>
              <a:rPr lang="en-US" altLang="ja-JP" dirty="0"/>
              <a:t>I</a:t>
            </a:r>
            <a:r>
              <a:rPr lang="ja-JP" altLang="en-US" dirty="0"/>
              <a:t>型（クローズド・インテグラル型）</a:t>
            </a:r>
            <a:endParaRPr lang="en-US" altLang="ja-JP" dirty="0"/>
          </a:p>
          <a:p>
            <a:pPr lvl="1"/>
            <a:r>
              <a:rPr lang="ja-JP" altLang="en-US" dirty="0"/>
              <a:t>製造・販売を一貫して行う垂直統合型企業</a:t>
            </a:r>
            <a:endParaRPr lang="en-US" altLang="ja-JP" dirty="0"/>
          </a:p>
          <a:p>
            <a:r>
              <a:rPr lang="en-US" altLang="ja-JP" dirty="0"/>
              <a:t>II</a:t>
            </a:r>
            <a:r>
              <a:rPr lang="ja-JP" altLang="en-US" dirty="0"/>
              <a:t>型（オープン・インテグラル型）</a:t>
            </a:r>
            <a:endParaRPr lang="en-US" altLang="ja-JP" dirty="0"/>
          </a:p>
          <a:p>
            <a:pPr lvl="1"/>
            <a:r>
              <a:rPr lang="ja-JP" altLang="en-US" dirty="0"/>
              <a:t>垂直的統合企業がオープンに技術提携や、流通チャネルの提携を積極的におこなうもの</a:t>
            </a:r>
            <a:endParaRPr lang="en-US" altLang="ja-JP" dirty="0"/>
          </a:p>
          <a:p>
            <a:r>
              <a:rPr lang="en-US" altLang="ja-JP" dirty="0"/>
              <a:t>III</a:t>
            </a:r>
            <a:r>
              <a:rPr lang="ja-JP" altLang="en-US" dirty="0"/>
              <a:t>型（クローズド・モジュラー型）</a:t>
            </a:r>
            <a:endParaRPr lang="en-US" altLang="ja-JP" dirty="0"/>
          </a:p>
          <a:p>
            <a:pPr lvl="1"/>
            <a:r>
              <a:rPr lang="ja-JP" altLang="en-US" dirty="0"/>
              <a:t>モジュール化させるが独自仕様のアウトソーシングするもの</a:t>
            </a:r>
            <a:endParaRPr lang="en-US" altLang="ja-JP" dirty="0"/>
          </a:p>
          <a:p>
            <a:r>
              <a:rPr lang="en-US" altLang="ja-JP" dirty="0"/>
              <a:t>IV</a:t>
            </a:r>
            <a:r>
              <a:rPr lang="ja-JP" altLang="en-US" dirty="0"/>
              <a:t>型（オープン・モジュラー型）</a:t>
            </a:r>
            <a:endParaRPr lang="en-US" altLang="ja-JP" dirty="0"/>
          </a:p>
          <a:p>
            <a:pPr lvl="1"/>
            <a:r>
              <a:rPr lang="ja-JP" altLang="en-US" dirty="0"/>
              <a:t>各単位・部分をオープン化し積極的にアウトソーシングするもの</a:t>
            </a:r>
            <a:endParaRPr lang="en-US" altLang="ja-JP" dirty="0"/>
          </a:p>
          <a:p>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流通の歴史１</a:t>
            </a:r>
            <a:br>
              <a:rPr kumimoji="1" lang="en-US" altLang="ja-JP" dirty="0"/>
            </a:br>
            <a:r>
              <a:rPr lang="en-US" altLang="ja-JP" dirty="0"/>
              <a:t>1945</a:t>
            </a:r>
            <a:r>
              <a:rPr lang="ja-JP" altLang="en-US" dirty="0"/>
              <a:t>年～</a:t>
            </a:r>
            <a:r>
              <a:rPr lang="en-US" altLang="ja-JP" dirty="0"/>
              <a:t>1973</a:t>
            </a:r>
            <a:r>
              <a:rPr lang="ja-JP" altLang="en-US" dirty="0"/>
              <a:t>年</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ＷＷＩＩ終了後の</a:t>
            </a:r>
            <a:r>
              <a:rPr kumimoji="1" lang="en-US" altLang="ja-JP" dirty="0"/>
              <a:t>10</a:t>
            </a:r>
            <a:r>
              <a:rPr kumimoji="1" lang="ja-JP" altLang="en-US" dirty="0"/>
              <a:t>年間、日本は人々の生活水準をいかに</a:t>
            </a:r>
            <a:r>
              <a:rPr lang="ja-JP" altLang="en-US" dirty="0"/>
              <a:t>引き上げるかが重要課題</a:t>
            </a:r>
            <a:endParaRPr lang="en-US" altLang="ja-JP" dirty="0"/>
          </a:p>
          <a:p>
            <a:r>
              <a:rPr kumimoji="1" lang="ja-JP" altLang="en-US" dirty="0"/>
              <a:t>政府の方針は製造部門の発展を重視</a:t>
            </a:r>
            <a:endParaRPr kumimoji="1" lang="en-US" altLang="ja-JP" dirty="0"/>
          </a:p>
          <a:p>
            <a:r>
              <a:rPr lang="ja-JP" altLang="en-US" dirty="0"/>
              <a:t>流通部門は後回し</a:t>
            </a:r>
            <a:endParaRPr lang="en-US" altLang="ja-JP" dirty="0"/>
          </a:p>
          <a:p>
            <a:r>
              <a:rPr kumimoji="1" lang="ja-JP" altLang="en-US" dirty="0"/>
              <a:t>この結果、「発達した生産分野」と「発達の遅れた流通分野」に</a:t>
            </a:r>
            <a:r>
              <a:rPr lang="ja-JP" altLang="en-US" dirty="0"/>
              <a:t>齟齬が生じた</a:t>
            </a:r>
            <a:endParaRPr lang="en-US" altLang="ja-JP" dirty="0"/>
          </a:p>
          <a:p>
            <a:r>
              <a:rPr lang="ja-JP" altLang="en-US" dirty="0"/>
              <a:t>そこで流通の系列化により自ら製品を消費者に届けた</a:t>
            </a:r>
            <a:endParaRPr lang="en-US" altLang="ja-JP" dirty="0"/>
          </a:p>
          <a:p>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流通チャネルの系列化</a:t>
            </a:r>
          </a:p>
        </p:txBody>
      </p:sp>
      <p:sp>
        <p:nvSpPr>
          <p:cNvPr id="3" name="コンテンツ プレースホルダ 2"/>
          <p:cNvSpPr>
            <a:spLocks noGrp="1"/>
          </p:cNvSpPr>
          <p:nvPr>
            <p:ph idx="1"/>
          </p:nvPr>
        </p:nvSpPr>
        <p:spPr/>
        <p:txBody>
          <a:bodyPr/>
          <a:lstStyle/>
          <a:p>
            <a:r>
              <a:rPr lang="ja-JP" altLang="en-US" dirty="0"/>
              <a:t>松下電器産業や資生堂は自社製品を消費者のもとに確実に届ける思惑から、卸段階・小売段階を流通支配</a:t>
            </a:r>
            <a:endParaRPr lang="en-US" altLang="ja-JP" dirty="0"/>
          </a:p>
          <a:p>
            <a:r>
              <a:rPr kumimoji="1" lang="ja-JP" altLang="en-US" dirty="0"/>
              <a:t>流通チャネルの系列化は</a:t>
            </a:r>
            <a:r>
              <a:rPr kumimoji="1" lang="en-US" altLang="ja-JP" dirty="0"/>
              <a:t>1950</a:t>
            </a:r>
            <a:r>
              <a:rPr kumimoji="1" lang="ja-JP" altLang="en-US" dirty="0"/>
              <a:t>年代に行われ、人々の生活は向上</a:t>
            </a:r>
            <a:endParaRPr kumimoji="1" lang="en-US" altLang="ja-JP" dirty="0"/>
          </a:p>
          <a:p>
            <a:r>
              <a:rPr kumimoji="1" lang="ja-JP" altLang="en-US" dirty="0"/>
              <a:t>製造業者によって作られた優れた製品は、製造業者により消費者に確実に届けられていった</a:t>
            </a:r>
            <a:endParaRPr kumimoji="1" lang="en-US" altLang="ja-JP" dirty="0"/>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跛行状態の解消の兆し</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a:t>1960</a:t>
            </a:r>
            <a:r>
              <a:rPr kumimoji="1" lang="ja-JP" altLang="en-US" dirty="0"/>
              <a:t>年代からＧＭＳが登場し、生産分野との間の</a:t>
            </a:r>
            <a:r>
              <a:rPr lang="ja-JP" altLang="en-US" dirty="0"/>
              <a:t>跛行現象（アンバランス）が解消しそうになった</a:t>
            </a:r>
            <a:endParaRPr lang="en-US" altLang="ja-JP" dirty="0"/>
          </a:p>
          <a:p>
            <a:pPr lvl="1"/>
            <a:r>
              <a:rPr lang="ja-JP" altLang="en-US" dirty="0"/>
              <a:t>大量生産された製品の受け皿がＧＭＳ</a:t>
            </a:r>
            <a:endParaRPr lang="en-US" altLang="ja-JP" dirty="0"/>
          </a:p>
          <a:p>
            <a:pPr lvl="1"/>
            <a:r>
              <a:rPr lang="ja-JP" altLang="en-US" dirty="0"/>
              <a:t>ＧＭＳが大量販売を行う</a:t>
            </a:r>
            <a:endParaRPr lang="en-US" altLang="ja-JP" dirty="0"/>
          </a:p>
          <a:p>
            <a:pPr lvl="1"/>
            <a:r>
              <a:rPr lang="ja-JP" altLang="en-US" dirty="0"/>
              <a:t>生産と小売の間に太く短いパイプが出来るはず</a:t>
            </a:r>
            <a:endParaRPr lang="en-US" altLang="ja-JP" dirty="0"/>
          </a:p>
          <a:p>
            <a:r>
              <a:rPr lang="ja-JP" altLang="en-US" dirty="0"/>
              <a:t>大量生産・大量流通・大量消費はＧＭＳによる販売で実現できるはず</a:t>
            </a:r>
            <a:endParaRPr lang="en-US" altLang="ja-JP"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第１期のまとめ</a:t>
            </a:r>
          </a:p>
        </p:txBody>
      </p:sp>
      <p:sp>
        <p:nvSpPr>
          <p:cNvPr id="3" name="コンテンツ プレースホルダ 2"/>
          <p:cNvSpPr>
            <a:spLocks noGrp="1"/>
          </p:cNvSpPr>
          <p:nvPr>
            <p:ph idx="1"/>
          </p:nvPr>
        </p:nvSpPr>
        <p:spPr/>
        <p:txBody>
          <a:bodyPr/>
          <a:lstStyle/>
          <a:p>
            <a:r>
              <a:rPr kumimoji="1" lang="en-US" altLang="ja-JP" dirty="0"/>
              <a:t>1950</a:t>
            </a:r>
            <a:r>
              <a:rPr kumimoji="1" lang="ja-JP" altLang="en-US" dirty="0"/>
              <a:t>年代は流通系列化の時代</a:t>
            </a:r>
            <a:endParaRPr kumimoji="1" lang="en-US" altLang="ja-JP" dirty="0"/>
          </a:p>
          <a:p>
            <a:r>
              <a:rPr kumimoji="1" lang="en-US" altLang="ja-JP" dirty="0"/>
              <a:t>1960</a:t>
            </a:r>
            <a:r>
              <a:rPr kumimoji="1" lang="ja-JP" altLang="en-US" dirty="0"/>
              <a:t>年代はＧＭＳが力をつけた時代</a:t>
            </a:r>
            <a:endParaRPr kumimoji="1" lang="en-US" altLang="ja-JP" dirty="0"/>
          </a:p>
          <a:p>
            <a:r>
              <a:rPr lang="en-US" altLang="ja-JP" dirty="0"/>
              <a:t>1970</a:t>
            </a:r>
            <a:r>
              <a:rPr lang="ja-JP" altLang="en-US" dirty="0"/>
              <a:t>年代に入ると</a:t>
            </a:r>
            <a:r>
              <a:rPr lang="ja-JP" altLang="ja-JP" dirty="0"/>
              <a:t>大規模小売店舗法</a:t>
            </a:r>
            <a:r>
              <a:rPr lang="ja-JP" altLang="en-US" dirty="0"/>
              <a:t>（大店法）の施行（</a:t>
            </a:r>
            <a:r>
              <a:rPr lang="en-US" altLang="ja-JP" dirty="0"/>
              <a:t>1973</a:t>
            </a:r>
            <a:r>
              <a:rPr lang="ja-JP" altLang="en-US" dirty="0"/>
              <a:t>年）によりＧＭＳは苦境に立つ</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流通の歴史２</a:t>
            </a:r>
            <a:br>
              <a:rPr lang="en-US" altLang="ja-JP" dirty="0"/>
            </a:br>
            <a:r>
              <a:rPr lang="en-US" altLang="ja-JP" dirty="0"/>
              <a:t>1973</a:t>
            </a:r>
            <a:r>
              <a:rPr lang="ja-JP" altLang="en-US" dirty="0"/>
              <a:t>年～</a:t>
            </a:r>
            <a:r>
              <a:rPr lang="en-US" altLang="ja-JP" dirty="0"/>
              <a:t>1985</a:t>
            </a:r>
            <a:r>
              <a:rPr lang="ja-JP" altLang="en-US" dirty="0"/>
              <a:t>年</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ＣＶＳの台頭</a:t>
            </a:r>
            <a:endParaRPr kumimoji="1" lang="en-US" altLang="ja-JP" dirty="0"/>
          </a:p>
          <a:p>
            <a:r>
              <a:rPr lang="ja-JP" altLang="en-US" dirty="0"/>
              <a:t>ＣＶＳは大店法の対象外</a:t>
            </a:r>
            <a:endParaRPr lang="en-US" altLang="ja-JP" dirty="0"/>
          </a:p>
          <a:p>
            <a:r>
              <a:rPr kumimoji="1" lang="ja-JP" altLang="en-US" dirty="0"/>
              <a:t>最初のＣＶＳはセブン・イレブン</a:t>
            </a:r>
            <a:r>
              <a:rPr kumimoji="1" lang="en-US" altLang="ja-JP" dirty="0"/>
              <a:t>1</a:t>
            </a:r>
            <a:r>
              <a:rPr kumimoji="1" lang="ja-JP" altLang="en-US" dirty="0"/>
              <a:t>号店（</a:t>
            </a:r>
            <a:r>
              <a:rPr kumimoji="1" lang="en-US" altLang="ja-JP" dirty="0"/>
              <a:t>1974</a:t>
            </a:r>
            <a:r>
              <a:rPr kumimoji="1" lang="ja-JP" altLang="en-US" dirty="0"/>
              <a:t>）</a:t>
            </a:r>
            <a:endParaRPr kumimoji="1" lang="en-US" altLang="ja-JP" dirty="0"/>
          </a:p>
          <a:p>
            <a:r>
              <a:rPr lang="ja-JP" altLang="en-US" dirty="0"/>
              <a:t>ＣＶＳは</a:t>
            </a:r>
            <a:r>
              <a:rPr kumimoji="1" lang="ja-JP" altLang="en-US" dirty="0"/>
              <a:t>消費者への便利さを追求したシステム</a:t>
            </a:r>
            <a:endParaRPr kumimoji="1" lang="en-US" altLang="ja-JP" dirty="0"/>
          </a:p>
          <a:p>
            <a:r>
              <a:rPr lang="ja-JP" altLang="en-US" dirty="0"/>
              <a:t>売れそうな商品は必ず店頭に存在していなければならない</a:t>
            </a:r>
            <a:endParaRPr lang="en-US" altLang="ja-JP" dirty="0"/>
          </a:p>
          <a:p>
            <a:r>
              <a:rPr lang="ja-JP" altLang="en-US" dirty="0"/>
              <a:t>欠品は許されない</a:t>
            </a:r>
            <a:endParaRPr lang="en-US" altLang="ja-JP"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a:t>昔のレジスター</a:t>
            </a:r>
          </a:p>
        </p:txBody>
      </p:sp>
      <p:pic>
        <p:nvPicPr>
          <p:cNvPr id="1026" name="Picture 2" descr="http://www.ncr.co.jp/library/register/zoom/06_bpc1958_2.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71665" y="1196753"/>
            <a:ext cx="5756807" cy="5227181"/>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ＰＯＳの活用</a:t>
            </a:r>
          </a:p>
        </p:txBody>
      </p:sp>
      <p:sp>
        <p:nvSpPr>
          <p:cNvPr id="3" name="コンテンツ プレースホルダ 2"/>
          <p:cNvSpPr>
            <a:spLocks noGrp="1"/>
          </p:cNvSpPr>
          <p:nvPr>
            <p:ph idx="1"/>
          </p:nvPr>
        </p:nvSpPr>
        <p:spPr/>
        <p:txBody>
          <a:bodyPr/>
          <a:lstStyle/>
          <a:p>
            <a:r>
              <a:rPr kumimoji="1" lang="ja-JP" altLang="en-US" dirty="0"/>
              <a:t>ＰＯＳシステムはレジ業務のスピード化と容易化を追求するシステム</a:t>
            </a:r>
            <a:endParaRPr kumimoji="1" lang="en-US" altLang="ja-JP" dirty="0"/>
          </a:p>
          <a:p>
            <a:r>
              <a:rPr kumimoji="1" lang="ja-JP" altLang="en-US" dirty="0"/>
              <a:t>ＰＯＳデータの利用により「売れ筋」「死に筋」商品の区別が可能となる</a:t>
            </a:r>
            <a:endParaRPr kumimoji="1" lang="en-US" altLang="ja-JP" dirty="0"/>
          </a:p>
          <a:p>
            <a:r>
              <a:rPr kumimoji="1" lang="ja-JP" altLang="en-US" dirty="0"/>
              <a:t>消費者の求める商品（売れ筋商品）の欠品率を大幅に低下</a:t>
            </a:r>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658</TotalTime>
  <Words>2278</Words>
  <Application>Microsoft Office PowerPoint</Application>
  <PresentationFormat>ワイド画面</PresentationFormat>
  <Paragraphs>261</Paragraphs>
  <Slides>28</Slides>
  <Notes>18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28</vt:i4>
      </vt:variant>
    </vt:vector>
  </HeadingPairs>
  <TitlesOfParts>
    <vt:vector size="33" baseType="lpstr">
      <vt:lpstr>HG丸ｺﾞｼｯｸM-PRO</vt:lpstr>
      <vt:lpstr>Arial</vt:lpstr>
      <vt:lpstr>Calibri</vt:lpstr>
      <vt:lpstr>Times New Roman</vt:lpstr>
      <vt:lpstr>最上資料館</vt:lpstr>
      <vt:lpstr>情報と流通</vt:lpstr>
      <vt:lpstr>生産と消費の関係</vt:lpstr>
      <vt:lpstr>流通の歴史１ 1945年～1973年</vt:lpstr>
      <vt:lpstr>流通チャネルの系列化</vt:lpstr>
      <vt:lpstr>跛行状態の解消の兆し</vt:lpstr>
      <vt:lpstr>第１期のまとめ</vt:lpstr>
      <vt:lpstr>流通の歴史２ 1973年～1985年</vt:lpstr>
      <vt:lpstr>昔のレジスター</vt:lpstr>
      <vt:lpstr>ＰＯＳの活用</vt:lpstr>
      <vt:lpstr>消費の多様化</vt:lpstr>
      <vt:lpstr>第2期まとめ</vt:lpstr>
      <vt:lpstr>流通の歴史３ 1985年～1995年</vt:lpstr>
      <vt:lpstr>EDIの導入</vt:lpstr>
      <vt:lpstr>小売とメーカーの連携</vt:lpstr>
      <vt:lpstr>第3期まとめ</vt:lpstr>
      <vt:lpstr>情報化の段階</vt:lpstr>
      <vt:lpstr>オープン型流通システムの発展</vt:lpstr>
      <vt:lpstr>オープン化がもたらすもの</vt:lpstr>
      <vt:lpstr>延期－投機の理論</vt:lpstr>
      <vt:lpstr>投機時の財の流れ</vt:lpstr>
      <vt:lpstr>延期時の財の流れ</vt:lpstr>
      <vt:lpstr>投機時の生産・流通</vt:lpstr>
      <vt:lpstr>延期時の生産・流通</vt:lpstr>
      <vt:lpstr>流通戦略の方向付け</vt:lpstr>
      <vt:lpstr>大量生産から消費者中心へ</vt:lpstr>
      <vt:lpstr>中心にいるのは消費者</vt:lpstr>
      <vt:lpstr>流通システムのアーキテクチャ</vt:lpstr>
      <vt:lpstr>流通システムの分類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kenji</dc:creator>
  <cp:lastModifiedBy>ゆっくり市場調査論</cp:lastModifiedBy>
  <cp:revision>82</cp:revision>
  <dcterms:created xsi:type="dcterms:W3CDTF">2012-10-12T12:40:19Z</dcterms:created>
  <dcterms:modified xsi:type="dcterms:W3CDTF">2022-01-07T08:37:10Z</dcterms:modified>
</cp:coreProperties>
</file>