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71" r:id="rId15"/>
    <p:sldId id="272" r:id="rId16"/>
    <p:sldId id="274" r:id="rId17"/>
    <p:sldId id="275" r:id="rId18"/>
    <p:sldId id="276" r:id="rId19"/>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7B1EC1-DA33-4EC8-A3F0-5722C1C28191}" v="3" dt="2020-10-31T05:43:53.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48" y="282"/>
      </p:cViewPr>
      <p:guideLst>
        <p:guide orient="horz" pos="2160"/>
        <p:guide pos="3840"/>
      </p:guideLst>
    </p:cSldViewPr>
  </p:slideViewPr>
  <p:notesTextViewPr>
    <p:cViewPr>
      <p:scale>
        <a:sx n="100" d="100"/>
        <a:sy n="100" d="100"/>
      </p:scale>
      <p:origin x="0" y="0"/>
    </p:cViewPr>
  </p:notesText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1E7B1EC1-DA33-4EC8-A3F0-5722C1C28191}"/>
    <pc:docChg chg="modSld">
      <pc:chgData name="ゆっくり市場調査論" userId="03e094fd-291a-4030-9f28-a3cc6b5984cc" providerId="ADAL" clId="{1E7B1EC1-DA33-4EC8-A3F0-5722C1C28191}" dt="2020-10-31T05:44:10.132" v="9" actId="403"/>
      <pc:docMkLst>
        <pc:docMk/>
      </pc:docMkLst>
      <pc:sldChg chg="modSp mod">
        <pc:chgData name="ゆっくり市場調査論" userId="03e094fd-291a-4030-9f28-a3cc6b5984cc" providerId="ADAL" clId="{1E7B1EC1-DA33-4EC8-A3F0-5722C1C28191}" dt="2020-10-31T05:44:10.132" v="9" actId="403"/>
        <pc:sldMkLst>
          <pc:docMk/>
          <pc:sldMk cId="0" sldId="256"/>
        </pc:sldMkLst>
        <pc:spChg chg="mod">
          <ac:chgData name="ゆっくり市場調査論" userId="03e094fd-291a-4030-9f28-a3cc6b5984cc" providerId="ADAL" clId="{1E7B1EC1-DA33-4EC8-A3F0-5722C1C28191}" dt="2020-10-31T05:44:10.132" v="9" actId="403"/>
          <ac:spMkLst>
            <pc:docMk/>
            <pc:sldMk cId="0" sldId="256"/>
            <ac:spMk id="2050" creationId="{00000000-0000-0000-0000-000000000000}"/>
          </ac:spMkLst>
        </pc:spChg>
        <pc:spChg chg="mod">
          <ac:chgData name="ゆっくり市場調査論" userId="03e094fd-291a-4030-9f28-a3cc6b5984cc" providerId="ADAL" clId="{1E7B1EC1-DA33-4EC8-A3F0-5722C1C28191}" dt="2020-10-31T05:44:06.691" v="6" actId="403"/>
          <ac:spMkLst>
            <pc:docMk/>
            <pc:sldMk cId="0" sldId="256"/>
            <ac:spMk id="2051" creationId="{00000000-0000-0000-0000-000000000000}"/>
          </ac:spMkLst>
        </pc:spChg>
      </pc:sldChg>
      <pc:sldChg chg="modSp modAnim">
        <pc:chgData name="ゆっくり市場調査論" userId="03e094fd-291a-4030-9f28-a3cc6b5984cc" providerId="ADAL" clId="{1E7B1EC1-DA33-4EC8-A3F0-5722C1C28191}" dt="2020-10-31T05:43:53.050" v="2"/>
        <pc:sldMkLst>
          <pc:docMk/>
          <pc:sldMk cId="0" sldId="277"/>
        </pc:sldMkLst>
        <pc:graphicFrameChg chg="mod">
          <ac:chgData name="ゆっくり市場調査論" userId="03e094fd-291a-4030-9f28-a3cc6b5984cc" providerId="ADAL" clId="{1E7B1EC1-DA33-4EC8-A3F0-5722C1C28191}" dt="2020-10-31T05:35:53.399" v="1" actId="14100"/>
          <ac:graphicFrameMkLst>
            <pc:docMk/>
            <pc:sldMk cId="0" sldId="277"/>
            <ac:graphicFrameMk id="4" creationId="{00000000-0000-0000-0000-00000000000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3218F8-FA3F-4841-9D60-F8E9403BD918}" type="doc">
      <dgm:prSet loTypeId="urn:microsoft.com/office/officeart/2005/8/layout/process2" loCatId="process" qsTypeId="urn:microsoft.com/office/officeart/2005/8/quickstyle/simple1" qsCatId="simple" csTypeId="urn:microsoft.com/office/officeart/2005/8/colors/accent0_1" csCatId="mainScheme" phldr="1"/>
      <dgm:spPr/>
      <dgm:t>
        <a:bodyPr/>
        <a:lstStyle/>
        <a:p>
          <a:endParaRPr kumimoji="1" lang="ja-JP" altLang="en-US"/>
        </a:p>
      </dgm:t>
    </dgm:pt>
    <dgm:pt modelId="{3F5069E5-B62D-4B77-8DF0-ACF96DCA0EB9}">
      <dgm:prSet custT="1"/>
      <dgm:spPr/>
      <dgm:t>
        <a:bodyPr/>
        <a:lstStyle/>
        <a:p>
          <a:pPr rtl="0"/>
          <a:r>
            <a:rPr kumimoji="1" lang="ja-JP" sz="2400" dirty="0"/>
            <a:t>生産業者・産地仲買人・出荷団体が品物を卸売市場に集める</a:t>
          </a:r>
          <a:endParaRPr lang="ja-JP" sz="2400" dirty="0"/>
        </a:p>
      </dgm:t>
    </dgm:pt>
    <dgm:pt modelId="{999F1C3E-DBB7-4FD3-9B21-68296BAC059B}" type="parTrans" cxnId="{D12015D5-FEF5-41AC-AA95-D1919656D364}">
      <dgm:prSet/>
      <dgm:spPr/>
      <dgm:t>
        <a:bodyPr/>
        <a:lstStyle/>
        <a:p>
          <a:endParaRPr kumimoji="1" lang="ja-JP" altLang="en-US"/>
        </a:p>
      </dgm:t>
    </dgm:pt>
    <dgm:pt modelId="{BB3BCC6A-E99E-4E55-9B4B-08AA2B4D0102}" type="sibTrans" cxnId="{D12015D5-FEF5-41AC-AA95-D1919656D364}">
      <dgm:prSet/>
      <dgm:spPr/>
      <dgm:t>
        <a:bodyPr/>
        <a:lstStyle/>
        <a:p>
          <a:endParaRPr kumimoji="1" lang="ja-JP" altLang="en-US"/>
        </a:p>
      </dgm:t>
    </dgm:pt>
    <dgm:pt modelId="{66EEBF3F-2D34-4C10-953D-C1140607CEB1}">
      <dgm:prSet custT="1"/>
      <dgm:spPr/>
      <dgm:t>
        <a:bodyPr/>
        <a:lstStyle/>
        <a:p>
          <a:pPr rtl="0"/>
          <a:r>
            <a:rPr kumimoji="1" lang="ja-JP" sz="2400" dirty="0"/>
            <a:t>卸売業者は品物を並べ「競り」にかける</a:t>
          </a:r>
          <a:endParaRPr kumimoji="1" lang="en-US" sz="2400" dirty="0"/>
        </a:p>
      </dgm:t>
    </dgm:pt>
    <dgm:pt modelId="{22D8F130-2969-4CEF-8168-EE49CAA80FEE}" type="parTrans" cxnId="{618E7FD1-9874-40B8-8900-798FA561E8EA}">
      <dgm:prSet/>
      <dgm:spPr/>
      <dgm:t>
        <a:bodyPr/>
        <a:lstStyle/>
        <a:p>
          <a:endParaRPr kumimoji="1" lang="ja-JP" altLang="en-US"/>
        </a:p>
      </dgm:t>
    </dgm:pt>
    <dgm:pt modelId="{735C8A4B-343C-415B-913B-71D37579D8F8}" type="sibTrans" cxnId="{618E7FD1-9874-40B8-8900-798FA561E8EA}">
      <dgm:prSet/>
      <dgm:spPr/>
      <dgm:t>
        <a:bodyPr/>
        <a:lstStyle/>
        <a:p>
          <a:endParaRPr kumimoji="1" lang="ja-JP" altLang="en-US"/>
        </a:p>
      </dgm:t>
    </dgm:pt>
    <dgm:pt modelId="{AAB29066-7281-46F1-8D06-6D22DB8545C4}">
      <dgm:prSet custT="1"/>
      <dgm:spPr/>
      <dgm:t>
        <a:bodyPr/>
        <a:lstStyle/>
        <a:p>
          <a:pPr rtl="0"/>
          <a:r>
            <a:rPr kumimoji="1" lang="ja-JP" sz="2400" dirty="0"/>
            <a:t>仲買人は競り落とした品物を買出人に販売</a:t>
          </a:r>
        </a:p>
      </dgm:t>
    </dgm:pt>
    <dgm:pt modelId="{B9BFE2C2-2B6F-43F4-9F6D-07D249D3B5C2}" type="parTrans" cxnId="{7BCEE45C-4FE9-428D-8C90-FBD75D1BE456}">
      <dgm:prSet/>
      <dgm:spPr/>
      <dgm:t>
        <a:bodyPr/>
        <a:lstStyle/>
        <a:p>
          <a:endParaRPr kumimoji="1" lang="ja-JP" altLang="en-US"/>
        </a:p>
      </dgm:t>
    </dgm:pt>
    <dgm:pt modelId="{4EA96041-FD13-4E60-BB05-E3D473A2D154}" type="sibTrans" cxnId="{7BCEE45C-4FE9-428D-8C90-FBD75D1BE456}">
      <dgm:prSet/>
      <dgm:spPr/>
      <dgm:t>
        <a:bodyPr/>
        <a:lstStyle/>
        <a:p>
          <a:endParaRPr kumimoji="1" lang="ja-JP" altLang="en-US"/>
        </a:p>
      </dgm:t>
    </dgm:pt>
    <dgm:pt modelId="{32948290-A063-4246-9A4E-EB09B973B4DD}" type="pres">
      <dgm:prSet presAssocID="{713218F8-FA3F-4841-9D60-F8E9403BD918}" presName="linearFlow" presStyleCnt="0">
        <dgm:presLayoutVars>
          <dgm:resizeHandles val="exact"/>
        </dgm:presLayoutVars>
      </dgm:prSet>
      <dgm:spPr/>
    </dgm:pt>
    <dgm:pt modelId="{1927C858-D918-4634-81B2-F8DE901AE8FD}" type="pres">
      <dgm:prSet presAssocID="{3F5069E5-B62D-4B77-8DF0-ACF96DCA0EB9}" presName="node" presStyleLbl="node1" presStyleIdx="0" presStyleCnt="3" custScaleX="404069">
        <dgm:presLayoutVars>
          <dgm:bulletEnabled val="1"/>
        </dgm:presLayoutVars>
      </dgm:prSet>
      <dgm:spPr/>
    </dgm:pt>
    <dgm:pt modelId="{766B0248-DB64-4260-9802-3FA79E4335BC}" type="pres">
      <dgm:prSet presAssocID="{BB3BCC6A-E99E-4E55-9B4B-08AA2B4D0102}" presName="sibTrans" presStyleLbl="sibTrans2D1" presStyleIdx="0" presStyleCnt="2"/>
      <dgm:spPr/>
    </dgm:pt>
    <dgm:pt modelId="{37B29311-112F-4530-9014-72566AF2AD2F}" type="pres">
      <dgm:prSet presAssocID="{BB3BCC6A-E99E-4E55-9B4B-08AA2B4D0102}" presName="connectorText" presStyleLbl="sibTrans2D1" presStyleIdx="0" presStyleCnt="2"/>
      <dgm:spPr/>
    </dgm:pt>
    <dgm:pt modelId="{B44DEC53-3D37-40D2-8D51-19DF1EF53223}" type="pres">
      <dgm:prSet presAssocID="{66EEBF3F-2D34-4C10-953D-C1140607CEB1}" presName="node" presStyleLbl="node1" presStyleIdx="1" presStyleCnt="3" custScaleX="404069">
        <dgm:presLayoutVars>
          <dgm:bulletEnabled val="1"/>
        </dgm:presLayoutVars>
      </dgm:prSet>
      <dgm:spPr/>
    </dgm:pt>
    <dgm:pt modelId="{A617DB5B-8348-472B-B106-BFF109B99313}" type="pres">
      <dgm:prSet presAssocID="{735C8A4B-343C-415B-913B-71D37579D8F8}" presName="sibTrans" presStyleLbl="sibTrans2D1" presStyleIdx="1" presStyleCnt="2"/>
      <dgm:spPr/>
    </dgm:pt>
    <dgm:pt modelId="{D6BD44D3-EC3B-4362-BD00-BB62D608E79C}" type="pres">
      <dgm:prSet presAssocID="{735C8A4B-343C-415B-913B-71D37579D8F8}" presName="connectorText" presStyleLbl="sibTrans2D1" presStyleIdx="1" presStyleCnt="2"/>
      <dgm:spPr/>
    </dgm:pt>
    <dgm:pt modelId="{1BCA4055-B57C-4CC0-926F-26728647C1DA}" type="pres">
      <dgm:prSet presAssocID="{AAB29066-7281-46F1-8D06-6D22DB8545C4}" presName="node" presStyleLbl="node1" presStyleIdx="2" presStyleCnt="3" custScaleX="404069">
        <dgm:presLayoutVars>
          <dgm:bulletEnabled val="1"/>
        </dgm:presLayoutVars>
      </dgm:prSet>
      <dgm:spPr/>
    </dgm:pt>
  </dgm:ptLst>
  <dgm:cxnLst>
    <dgm:cxn modelId="{AF4E8409-8FF4-4298-96E3-B8E262E09B3D}" type="presOf" srcId="{713218F8-FA3F-4841-9D60-F8E9403BD918}" destId="{32948290-A063-4246-9A4E-EB09B973B4DD}" srcOrd="0" destOrd="0" presId="urn:microsoft.com/office/officeart/2005/8/layout/process2"/>
    <dgm:cxn modelId="{7951B315-E009-401D-91D7-2D78F712D1E5}" type="presOf" srcId="{3F5069E5-B62D-4B77-8DF0-ACF96DCA0EB9}" destId="{1927C858-D918-4634-81B2-F8DE901AE8FD}" srcOrd="0" destOrd="0" presId="urn:microsoft.com/office/officeart/2005/8/layout/process2"/>
    <dgm:cxn modelId="{929AC233-36BC-4720-92F4-691EFF3C6118}" type="presOf" srcId="{66EEBF3F-2D34-4C10-953D-C1140607CEB1}" destId="{B44DEC53-3D37-40D2-8D51-19DF1EF53223}" srcOrd="0" destOrd="0" presId="urn:microsoft.com/office/officeart/2005/8/layout/process2"/>
    <dgm:cxn modelId="{72E0CF3B-EEBE-4FEA-9DBC-839AF0B38104}" type="presOf" srcId="{735C8A4B-343C-415B-913B-71D37579D8F8}" destId="{A617DB5B-8348-472B-B106-BFF109B99313}" srcOrd="0" destOrd="0" presId="urn:microsoft.com/office/officeart/2005/8/layout/process2"/>
    <dgm:cxn modelId="{7BCEE45C-4FE9-428D-8C90-FBD75D1BE456}" srcId="{713218F8-FA3F-4841-9D60-F8E9403BD918}" destId="{AAB29066-7281-46F1-8D06-6D22DB8545C4}" srcOrd="2" destOrd="0" parTransId="{B9BFE2C2-2B6F-43F4-9F6D-07D249D3B5C2}" sibTransId="{4EA96041-FD13-4E60-BB05-E3D473A2D154}"/>
    <dgm:cxn modelId="{0651894D-8403-487E-BF33-A5A332A590FD}" type="presOf" srcId="{735C8A4B-343C-415B-913B-71D37579D8F8}" destId="{D6BD44D3-EC3B-4362-BD00-BB62D608E79C}" srcOrd="1" destOrd="0" presId="urn:microsoft.com/office/officeart/2005/8/layout/process2"/>
    <dgm:cxn modelId="{9BBA548B-FB4A-4E42-809C-8810167044DB}" type="presOf" srcId="{AAB29066-7281-46F1-8D06-6D22DB8545C4}" destId="{1BCA4055-B57C-4CC0-926F-26728647C1DA}" srcOrd="0" destOrd="0" presId="urn:microsoft.com/office/officeart/2005/8/layout/process2"/>
    <dgm:cxn modelId="{618E7FD1-9874-40B8-8900-798FA561E8EA}" srcId="{713218F8-FA3F-4841-9D60-F8E9403BD918}" destId="{66EEBF3F-2D34-4C10-953D-C1140607CEB1}" srcOrd="1" destOrd="0" parTransId="{22D8F130-2969-4CEF-8168-EE49CAA80FEE}" sibTransId="{735C8A4B-343C-415B-913B-71D37579D8F8}"/>
    <dgm:cxn modelId="{F5A736D3-5655-437F-A60B-B6A39B6D32D4}" type="presOf" srcId="{BB3BCC6A-E99E-4E55-9B4B-08AA2B4D0102}" destId="{766B0248-DB64-4260-9802-3FA79E4335BC}" srcOrd="0" destOrd="0" presId="urn:microsoft.com/office/officeart/2005/8/layout/process2"/>
    <dgm:cxn modelId="{D12015D5-FEF5-41AC-AA95-D1919656D364}" srcId="{713218F8-FA3F-4841-9D60-F8E9403BD918}" destId="{3F5069E5-B62D-4B77-8DF0-ACF96DCA0EB9}" srcOrd="0" destOrd="0" parTransId="{999F1C3E-DBB7-4FD3-9B21-68296BAC059B}" sibTransId="{BB3BCC6A-E99E-4E55-9B4B-08AA2B4D0102}"/>
    <dgm:cxn modelId="{E03D71D9-9221-4EF9-A49E-19B36D25BD02}" type="presOf" srcId="{BB3BCC6A-E99E-4E55-9B4B-08AA2B4D0102}" destId="{37B29311-112F-4530-9014-72566AF2AD2F}" srcOrd="1" destOrd="0" presId="urn:microsoft.com/office/officeart/2005/8/layout/process2"/>
    <dgm:cxn modelId="{2A1906C9-157E-4073-9E71-995D41E6424C}" type="presParOf" srcId="{32948290-A063-4246-9A4E-EB09B973B4DD}" destId="{1927C858-D918-4634-81B2-F8DE901AE8FD}" srcOrd="0" destOrd="0" presId="urn:microsoft.com/office/officeart/2005/8/layout/process2"/>
    <dgm:cxn modelId="{6E69B0E1-C11F-449A-9FEC-1D15BB9351C7}" type="presParOf" srcId="{32948290-A063-4246-9A4E-EB09B973B4DD}" destId="{766B0248-DB64-4260-9802-3FA79E4335BC}" srcOrd="1" destOrd="0" presId="urn:microsoft.com/office/officeart/2005/8/layout/process2"/>
    <dgm:cxn modelId="{2C004670-88D1-41CC-88D6-8B449086A9B2}" type="presParOf" srcId="{766B0248-DB64-4260-9802-3FA79E4335BC}" destId="{37B29311-112F-4530-9014-72566AF2AD2F}" srcOrd="0" destOrd="0" presId="urn:microsoft.com/office/officeart/2005/8/layout/process2"/>
    <dgm:cxn modelId="{051D4CB9-5785-4A7B-8DE7-101F49E04956}" type="presParOf" srcId="{32948290-A063-4246-9A4E-EB09B973B4DD}" destId="{B44DEC53-3D37-40D2-8D51-19DF1EF53223}" srcOrd="2" destOrd="0" presId="urn:microsoft.com/office/officeart/2005/8/layout/process2"/>
    <dgm:cxn modelId="{0BA06088-C376-4E92-B81A-4606CE5F97A4}" type="presParOf" srcId="{32948290-A063-4246-9A4E-EB09B973B4DD}" destId="{A617DB5B-8348-472B-B106-BFF109B99313}" srcOrd="3" destOrd="0" presId="urn:microsoft.com/office/officeart/2005/8/layout/process2"/>
    <dgm:cxn modelId="{C6CD0EE6-BD15-4E67-8652-10A664473015}" type="presParOf" srcId="{A617DB5B-8348-472B-B106-BFF109B99313}" destId="{D6BD44D3-EC3B-4362-BD00-BB62D608E79C}" srcOrd="0" destOrd="0" presId="urn:microsoft.com/office/officeart/2005/8/layout/process2"/>
    <dgm:cxn modelId="{E3781844-E529-4245-8E0D-4A5D968274D2}" type="presParOf" srcId="{32948290-A063-4246-9A4E-EB09B973B4DD}" destId="{1BCA4055-B57C-4CC0-926F-26728647C1DA}"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27C858-D918-4634-81B2-F8DE901AE8FD}">
      <dsp:nvSpPr>
        <dsp:cNvPr id="0" name=""/>
        <dsp:cNvSpPr/>
      </dsp:nvSpPr>
      <dsp:spPr>
        <a:xfrm>
          <a:off x="0" y="2022"/>
          <a:ext cx="9721241" cy="10342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kumimoji="1" lang="ja-JP" sz="2400" kern="1200" dirty="0"/>
            <a:t>生産業者・産地仲買人・出荷団体が品物を卸売市場に集める</a:t>
          </a:r>
          <a:endParaRPr lang="ja-JP" sz="2400" kern="1200" dirty="0"/>
        </a:p>
      </dsp:txBody>
      <dsp:txXfrm>
        <a:off x="30293" y="32315"/>
        <a:ext cx="9660655" cy="973692"/>
      </dsp:txXfrm>
    </dsp:sp>
    <dsp:sp modelId="{766B0248-DB64-4260-9802-3FA79E4335BC}">
      <dsp:nvSpPr>
        <dsp:cNvPr id="0" name=""/>
        <dsp:cNvSpPr/>
      </dsp:nvSpPr>
      <dsp:spPr>
        <a:xfrm rot="5400000">
          <a:off x="4666693" y="1062157"/>
          <a:ext cx="387854" cy="46542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kumimoji="1" lang="ja-JP" altLang="en-US" sz="2000" kern="1200"/>
        </a:p>
      </dsp:txBody>
      <dsp:txXfrm rot="-5400000">
        <a:off x="4720993" y="1100942"/>
        <a:ext cx="279255" cy="271498"/>
      </dsp:txXfrm>
    </dsp:sp>
    <dsp:sp modelId="{B44DEC53-3D37-40D2-8D51-19DF1EF53223}">
      <dsp:nvSpPr>
        <dsp:cNvPr id="0" name=""/>
        <dsp:cNvSpPr/>
      </dsp:nvSpPr>
      <dsp:spPr>
        <a:xfrm>
          <a:off x="0" y="1553439"/>
          <a:ext cx="9721241" cy="10342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kumimoji="1" lang="ja-JP" sz="2400" kern="1200" dirty="0"/>
            <a:t>卸売業者は品物を並べ「競り」にかける</a:t>
          </a:r>
          <a:endParaRPr kumimoji="1" lang="en-US" sz="2400" kern="1200" dirty="0"/>
        </a:p>
      </dsp:txBody>
      <dsp:txXfrm>
        <a:off x="30293" y="1583732"/>
        <a:ext cx="9660655" cy="973692"/>
      </dsp:txXfrm>
    </dsp:sp>
    <dsp:sp modelId="{A617DB5B-8348-472B-B106-BFF109B99313}">
      <dsp:nvSpPr>
        <dsp:cNvPr id="0" name=""/>
        <dsp:cNvSpPr/>
      </dsp:nvSpPr>
      <dsp:spPr>
        <a:xfrm rot="5400000">
          <a:off x="4666693" y="2613575"/>
          <a:ext cx="387854" cy="46542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kumimoji="1" lang="ja-JP" altLang="en-US" sz="2000" kern="1200"/>
        </a:p>
      </dsp:txBody>
      <dsp:txXfrm rot="-5400000">
        <a:off x="4720993" y="2652360"/>
        <a:ext cx="279255" cy="271498"/>
      </dsp:txXfrm>
    </dsp:sp>
    <dsp:sp modelId="{1BCA4055-B57C-4CC0-926F-26728647C1DA}">
      <dsp:nvSpPr>
        <dsp:cNvPr id="0" name=""/>
        <dsp:cNvSpPr/>
      </dsp:nvSpPr>
      <dsp:spPr>
        <a:xfrm>
          <a:off x="0" y="3104857"/>
          <a:ext cx="9721241" cy="10342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kumimoji="1" lang="ja-JP" sz="2400" kern="1200" dirty="0"/>
            <a:t>仲買人は競り落とした品物を買出人に販売</a:t>
          </a:r>
        </a:p>
      </dsp:txBody>
      <dsp:txXfrm>
        <a:off x="30293" y="3135150"/>
        <a:ext cx="9660655" cy="9736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575" cy="511175"/>
          </a:xfrm>
          <a:prstGeom prst="rect">
            <a:avLst/>
          </a:prstGeom>
        </p:spPr>
        <p:txBody>
          <a:bodyPr vert="horz" lIns="99048" tIns="49524" rIns="99048" bIns="49524" rtlCol="0"/>
          <a:lstStyle>
            <a:lvl1pPr algn="l">
              <a:defRPr sz="1300"/>
            </a:lvl1pPr>
          </a:lstStyle>
          <a:p>
            <a:pPr>
              <a:defRPr/>
            </a:pPr>
            <a:endParaRPr lang="ja-JP" altLang="en-US"/>
          </a:p>
        </p:txBody>
      </p:sp>
      <p:sp>
        <p:nvSpPr>
          <p:cNvPr id="3" name="日付プレースホルダ 2"/>
          <p:cNvSpPr>
            <a:spLocks noGrp="1"/>
          </p:cNvSpPr>
          <p:nvPr>
            <p:ph type="dt" sz="quarter" idx="1"/>
          </p:nvPr>
        </p:nvSpPr>
        <p:spPr>
          <a:xfrm>
            <a:off x="4021138" y="0"/>
            <a:ext cx="3076575" cy="511175"/>
          </a:xfrm>
          <a:prstGeom prst="rect">
            <a:avLst/>
          </a:prstGeom>
        </p:spPr>
        <p:txBody>
          <a:bodyPr vert="horz" lIns="99048" tIns="49524" rIns="99048" bIns="49524" rtlCol="0"/>
          <a:lstStyle>
            <a:lvl1pPr algn="r">
              <a:defRPr sz="1300"/>
            </a:lvl1pPr>
          </a:lstStyle>
          <a:p>
            <a:pPr>
              <a:defRPr/>
            </a:pPr>
            <a:endParaRPr lang="ja-JP" altLang="en-US"/>
          </a:p>
        </p:txBody>
      </p:sp>
      <p:sp>
        <p:nvSpPr>
          <p:cNvPr id="4" name="フッター プレースホルダ 3"/>
          <p:cNvSpPr>
            <a:spLocks noGrp="1"/>
          </p:cNvSpPr>
          <p:nvPr>
            <p:ph type="ftr" sz="quarter" idx="2"/>
          </p:nvPr>
        </p:nvSpPr>
        <p:spPr>
          <a:xfrm>
            <a:off x="0" y="9721850"/>
            <a:ext cx="3076575" cy="511175"/>
          </a:xfrm>
          <a:prstGeom prst="rect">
            <a:avLst/>
          </a:prstGeom>
        </p:spPr>
        <p:txBody>
          <a:bodyPr vert="horz" lIns="99048" tIns="49524" rIns="99048" bIns="49524" rtlCol="0" anchor="b"/>
          <a:lstStyle>
            <a:lvl1pPr algn="l">
              <a:defRPr sz="1300"/>
            </a:lvl1pPr>
          </a:lstStyle>
          <a:p>
            <a:pPr>
              <a:defRPr/>
            </a:pPr>
            <a:endParaRPr lang="ja-JP" altLang="en-US"/>
          </a:p>
        </p:txBody>
      </p:sp>
      <p:sp>
        <p:nvSpPr>
          <p:cNvPr id="5" name="スライド番号プレースホルダ 4"/>
          <p:cNvSpPr>
            <a:spLocks noGrp="1"/>
          </p:cNvSpPr>
          <p:nvPr>
            <p:ph type="sldNum" sz="quarter" idx="3"/>
          </p:nvPr>
        </p:nvSpPr>
        <p:spPr>
          <a:xfrm>
            <a:off x="4021138" y="9721850"/>
            <a:ext cx="3076575" cy="511175"/>
          </a:xfrm>
          <a:prstGeom prst="rect">
            <a:avLst/>
          </a:prstGeom>
        </p:spPr>
        <p:txBody>
          <a:bodyPr vert="horz" lIns="99048" tIns="49524" rIns="99048" bIns="49524" rtlCol="0" anchor="b"/>
          <a:lstStyle>
            <a:lvl1pPr algn="r">
              <a:defRPr sz="1300"/>
            </a:lvl1pPr>
          </a:lstStyle>
          <a:p>
            <a:pPr>
              <a:defRPr/>
            </a:pPr>
            <a:fld id="{EEFF8D90-1A30-4AA3-8B03-825433BB20BF}" type="slidenum">
              <a:rPr lang="ja-JP" altLang="en-US"/>
              <a:pPr>
                <a:defRPr/>
              </a:pPr>
              <a:t>‹#›</a:t>
            </a:fld>
            <a:endParaRPr lang="ja-JP" altLang="en-US"/>
          </a:p>
        </p:txBody>
      </p:sp>
    </p:spTree>
    <p:extLst>
      <p:ext uri="{BB962C8B-B14F-4D97-AF65-F5344CB8AC3E}">
        <p14:creationId xmlns:p14="http://schemas.microsoft.com/office/powerpoint/2010/main" val="230551750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mn-lt"/>
                <a:ea typeface="+mn-ea"/>
              </a:defRPr>
            </a:lvl1pPr>
          </a:lstStyle>
          <a:p>
            <a:pPr>
              <a:defRPr/>
            </a:pPr>
            <a:endParaRPr lang="ja-JP" altLang="en-US"/>
          </a:p>
        </p:txBody>
      </p:sp>
      <p:sp>
        <p:nvSpPr>
          <p:cNvPr id="4" name="スライド イメージ プレースホルダ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pPr lvl="0"/>
            <a:endParaRPr lang="ja-JP" altLang="en-US" noProof="0"/>
          </a:p>
        </p:txBody>
      </p:sp>
      <p:sp>
        <p:nvSpPr>
          <p:cNvPr id="5" name="ノート プレースホルダ 4"/>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a:latin typeface="+mn-lt"/>
                <a:ea typeface="+mn-ea"/>
              </a:defRPr>
            </a:lvl1pPr>
          </a:lstStyle>
          <a:p>
            <a:pPr>
              <a:defRPr/>
            </a:pPr>
            <a:fld id="{D1F152EB-8289-416C-B7AC-FB5C970D5B43}" type="slidenum">
              <a:rPr lang="ja-JP" altLang="en-US"/>
              <a:pPr>
                <a:defRPr/>
              </a:pPr>
              <a:t>‹#›</a:t>
            </a:fld>
            <a:endParaRPr lang="ja-JP" altLang="en-US"/>
          </a:p>
        </p:txBody>
      </p:sp>
    </p:spTree>
    <p:extLst>
      <p:ext uri="{BB962C8B-B14F-4D97-AF65-F5344CB8AC3E}">
        <p14:creationId xmlns:p14="http://schemas.microsoft.com/office/powerpoint/2010/main" val="1556428761"/>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355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126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22C598-E0E1-4B8A-B6DF-28137890D986}" type="slidenum">
              <a:rPr lang="ja-JP" altLang="en-US" smtClean="0"/>
              <a:pPr fontAlgn="base">
                <a:spcBef>
                  <a:spcPct val="0"/>
                </a:spcBef>
                <a:spcAft>
                  <a:spcPct val="0"/>
                </a:spcAft>
                <a:defRPr/>
              </a:pPr>
              <a:t>1</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56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84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E89E3C-A7E2-47D7-BBFF-1E87F3F8E527}" type="slidenum">
              <a:rPr lang="ja-JP" altLang="en-US" smtClean="0"/>
              <a:pPr fontAlgn="base">
                <a:spcBef>
                  <a:spcPct val="0"/>
                </a:spcBef>
                <a:spcAft>
                  <a:spcPct val="0"/>
                </a:spcAft>
                <a:defRPr/>
              </a:pPr>
              <a:t>14</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66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84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C9A25B-7C24-4827-921A-485E20D60995}" type="slidenum">
              <a:rPr lang="ja-JP" altLang="en-US" smtClean="0"/>
              <a:pPr fontAlgn="base">
                <a:spcBef>
                  <a:spcPct val="0"/>
                </a:spcBef>
                <a:spcAft>
                  <a:spcPct val="0"/>
                </a:spcAft>
                <a:defRPr/>
              </a:pPr>
              <a:t>15</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84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43F34C-AB50-462B-B4DB-953ACFCB0D18}" type="slidenum">
              <a:rPr lang="ja-JP" altLang="en-US" smtClean="0"/>
              <a:pPr fontAlgn="base">
                <a:spcBef>
                  <a:spcPct val="0"/>
                </a:spcBef>
                <a:spcAft>
                  <a:spcPct val="0"/>
                </a:spcAft>
                <a:defRPr/>
              </a:pPr>
              <a:t>16</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84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69401B-B936-479E-B3FC-B4501FF01BEB}" type="slidenum">
              <a:rPr lang="ja-JP" altLang="en-US" smtClean="0"/>
              <a:pPr fontAlgn="base">
                <a:spcBef>
                  <a:spcPct val="0"/>
                </a:spcBef>
                <a:spcAft>
                  <a:spcPct val="0"/>
                </a:spcAft>
                <a:defRPr/>
              </a:pPr>
              <a:t>17</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07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184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018DEE-759E-42ED-B0C0-99541DC080E4}" type="slidenum">
              <a:rPr lang="ja-JP" altLang="en-US" smtClean="0"/>
              <a:pPr fontAlgn="base">
                <a:spcBef>
                  <a:spcPct val="0"/>
                </a:spcBef>
                <a:spcAft>
                  <a:spcPct val="0"/>
                </a:spcAft>
                <a:defRPr/>
              </a:pPr>
              <a:t>18</a:t>
            </a:fld>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36916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392908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003679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1467741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2864555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682150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69367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657383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320800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23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365564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448286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1166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normAutofit/>
          </a:bodyPr>
          <a:lstStyle/>
          <a:p>
            <a:pPr eaLnBrk="1" hangingPunct="1"/>
            <a:r>
              <a:rPr lang="ja-JP" altLang="en-US" sz="6000" dirty="0"/>
              <a:t>卸売流通とマッチング</a:t>
            </a:r>
          </a:p>
        </p:txBody>
      </p:sp>
      <p:sp>
        <p:nvSpPr>
          <p:cNvPr id="2051" name="サブタイトル 2"/>
          <p:cNvSpPr>
            <a:spLocks noGrp="1"/>
          </p:cNvSpPr>
          <p:nvPr>
            <p:ph type="subTitle" idx="1"/>
          </p:nvPr>
        </p:nvSpPr>
        <p:spPr/>
        <p:txBody>
          <a:bodyPr>
            <a:normAutofit/>
          </a:bodyPr>
          <a:lstStyle/>
          <a:p>
            <a:pPr eaLnBrk="1" hangingPunct="1"/>
            <a:r>
              <a:rPr lang="ja-JP" altLang="en-US" sz="3200" dirty="0">
                <a:solidFill>
                  <a:schemeClr val="tx1"/>
                </a:solidFill>
              </a:rPr>
              <a:t>卸売業の本質と機能代置</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a:t>小売店の「売り」</a:t>
            </a:r>
          </a:p>
        </p:txBody>
      </p:sp>
      <p:sp>
        <p:nvSpPr>
          <p:cNvPr id="5" name="コンテンツ プレースホルダ 4"/>
          <p:cNvSpPr>
            <a:spLocks noGrp="1"/>
          </p:cNvSpPr>
          <p:nvPr>
            <p:ph idx="1"/>
          </p:nvPr>
        </p:nvSpPr>
        <p:spPr/>
        <p:txBody>
          <a:bodyPr/>
          <a:lstStyle/>
          <a:p>
            <a:pPr lvl="0"/>
            <a:r>
              <a:rPr lang="ja-JP" altLang="en-US" sz="2800" dirty="0"/>
              <a:t>外観は「品揃え物」</a:t>
            </a:r>
          </a:p>
          <a:p>
            <a:pPr lvl="0"/>
            <a:r>
              <a:rPr lang="ja-JP" altLang="en-US" sz="2800" dirty="0"/>
              <a:t>背後には「流通の過程」</a:t>
            </a:r>
          </a:p>
          <a:p>
            <a:pPr lvl="0"/>
            <a:r>
              <a:rPr lang="ja-JP" altLang="en-US" sz="2800" dirty="0"/>
              <a:t>買い物に割く時間や努力が少なく、満足度合いが高いものが「流通サービス水準」が高い</a:t>
            </a:r>
            <a:endParaRPr lang="en-US" altLang="ja-JP" sz="2800" dirty="0"/>
          </a:p>
          <a:p>
            <a:pPr lvl="0"/>
            <a:endParaRPr lang="ja-JP"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dirty="0"/>
              <a:t>小売の店頭は交換の場</a:t>
            </a:r>
          </a:p>
        </p:txBody>
      </p:sp>
      <p:sp>
        <p:nvSpPr>
          <p:cNvPr id="5" name="コンテンツ プレースホルダ 4"/>
          <p:cNvSpPr>
            <a:spLocks noGrp="1"/>
          </p:cNvSpPr>
          <p:nvPr>
            <p:ph idx="1"/>
          </p:nvPr>
        </p:nvSpPr>
        <p:spPr/>
        <p:txBody>
          <a:bodyPr/>
          <a:lstStyle/>
          <a:p>
            <a:pPr lvl="0"/>
            <a:r>
              <a:rPr lang="ja-JP" altLang="en-US" sz="2800" dirty="0"/>
              <a:t>小売店頭において売り手と買い手の交換が成立</a:t>
            </a:r>
            <a:endParaRPr lang="en-US" altLang="ja-JP" sz="2800" dirty="0"/>
          </a:p>
          <a:p>
            <a:pPr lvl="0"/>
            <a:r>
              <a:rPr lang="ja-JP" altLang="en-US" sz="2800" dirty="0"/>
              <a:t>小売店頭は製品の市場が全体としてどのように形成されているかを表現したもの</a:t>
            </a:r>
            <a:endParaRPr lang="en-US" altLang="ja-JP" sz="2800" dirty="0"/>
          </a:p>
          <a:p>
            <a:pPr lvl="0"/>
            <a:r>
              <a:rPr lang="ja-JP" altLang="en-US" sz="2800" dirty="0"/>
              <a:t>生産者・卸売業者・小売業者がどのように競い合ったとしても、消費者が向かい合うのは競争の結果の小売店頭</a:t>
            </a:r>
            <a:endParaRPr lang="en-US" altLang="ja-JP" sz="2800" dirty="0"/>
          </a:p>
          <a:p>
            <a:pPr lvl="0"/>
            <a:r>
              <a:rPr lang="ja-JP" altLang="en-US" sz="2800" dirty="0"/>
              <a:t>小売店頭は企業の努力が圧縮されて表現され評価される場</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en-US" altLang="ja-JP"/>
              <a:t>POS</a:t>
            </a:r>
            <a:r>
              <a:rPr lang="ja-JP" altLang="en-US"/>
              <a:t>システム</a:t>
            </a:r>
          </a:p>
        </p:txBody>
      </p:sp>
      <p:sp>
        <p:nvSpPr>
          <p:cNvPr id="5" name="コンテンツ プレースホルダ 4"/>
          <p:cNvSpPr>
            <a:spLocks noGrp="1"/>
          </p:cNvSpPr>
          <p:nvPr>
            <p:ph idx="1"/>
          </p:nvPr>
        </p:nvSpPr>
        <p:spPr/>
        <p:txBody>
          <a:bodyPr>
            <a:normAutofit/>
          </a:bodyPr>
          <a:lstStyle/>
          <a:p>
            <a:pPr lvl="0"/>
            <a:r>
              <a:rPr lang="ja-JP" altLang="en-US" sz="2800" dirty="0"/>
              <a:t>販売時点情報管理</a:t>
            </a:r>
          </a:p>
          <a:p>
            <a:pPr lvl="0"/>
            <a:r>
              <a:rPr lang="en-US" altLang="ja-JP" sz="2800" dirty="0"/>
              <a:t>Point of Sale System</a:t>
            </a:r>
            <a:endParaRPr lang="ja-JP" altLang="ja-JP" sz="2800" dirty="0"/>
          </a:p>
          <a:p>
            <a:pPr lvl="0"/>
            <a:r>
              <a:rPr lang="ja-JP" altLang="en-US" sz="2800" dirty="0"/>
              <a:t>販売と同時に得られる単品ごとの販売情報をコンピュータに送り、活用する小売業の総合情報システム</a:t>
            </a:r>
          </a:p>
          <a:p>
            <a:pPr lvl="0"/>
            <a:r>
              <a:rPr lang="en-US" altLang="ja-JP" sz="2800" dirty="0"/>
              <a:t>POS</a:t>
            </a:r>
            <a:r>
              <a:rPr lang="ja-JP" altLang="ja-JP" sz="2800" dirty="0"/>
              <a:t>レジはストア・コンピュータに接続され、情報を管理</a:t>
            </a:r>
          </a:p>
          <a:p>
            <a:pPr lvl="0"/>
            <a:r>
              <a:rPr lang="ja-JP" altLang="en-US" sz="2800" dirty="0"/>
              <a:t>受発注システムと統合することにより自動発注システムをより高度に完成させることが可能</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a:t>受発注の合理化</a:t>
            </a:r>
          </a:p>
        </p:txBody>
      </p:sp>
      <p:sp>
        <p:nvSpPr>
          <p:cNvPr id="5" name="コンテンツ プレースホルダ 4"/>
          <p:cNvSpPr>
            <a:spLocks noGrp="1"/>
          </p:cNvSpPr>
          <p:nvPr>
            <p:ph idx="1"/>
          </p:nvPr>
        </p:nvSpPr>
        <p:spPr/>
        <p:txBody>
          <a:bodyPr/>
          <a:lstStyle/>
          <a:p>
            <a:pPr lvl="0"/>
            <a:r>
              <a:rPr lang="ja-JP" altLang="ja-JP" sz="2800" dirty="0"/>
              <a:t>発注－受注の合理化の試み</a:t>
            </a:r>
          </a:p>
          <a:p>
            <a:pPr lvl="0"/>
            <a:r>
              <a:rPr lang="ja-JP" altLang="ja-JP" sz="2800" dirty="0"/>
              <a:t>受発注方式の目指したものは処理の正確化と迅速化</a:t>
            </a:r>
          </a:p>
          <a:p>
            <a:pPr lvl="0"/>
            <a:r>
              <a:rPr lang="en-US" altLang="ja-JP" sz="2800" dirty="0"/>
              <a:t>POS</a:t>
            </a:r>
            <a:r>
              <a:rPr lang="ja-JP" altLang="ja-JP" sz="2800" dirty="0"/>
              <a:t>により販売時点と発注時点のタイムラグが最小化・同期化</a:t>
            </a:r>
          </a:p>
          <a:p>
            <a:pPr lvl="0"/>
            <a:r>
              <a:rPr lang="en-US" altLang="ja-JP" sz="2800" dirty="0"/>
              <a:t>EDI</a:t>
            </a:r>
            <a:r>
              <a:rPr lang="ja-JP" altLang="ja-JP" sz="2800" dirty="0"/>
              <a:t>によりスーパー（小売）での販売実績が販社（卸）だけでなく工場（生産）に流れ、追加生産と適宜補充が可能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en-US" altLang="ja-JP"/>
              <a:t>POS</a:t>
            </a:r>
            <a:r>
              <a:rPr lang="ja-JP" altLang="en-US"/>
              <a:t>データの利用法</a:t>
            </a:r>
          </a:p>
        </p:txBody>
      </p:sp>
      <p:sp>
        <p:nvSpPr>
          <p:cNvPr id="5" name="コンテンツ プレースホルダ 4"/>
          <p:cNvSpPr>
            <a:spLocks noGrp="1"/>
          </p:cNvSpPr>
          <p:nvPr>
            <p:ph idx="1"/>
          </p:nvPr>
        </p:nvSpPr>
        <p:spPr/>
        <p:txBody>
          <a:bodyPr/>
          <a:lstStyle/>
          <a:p>
            <a:pPr lvl="0"/>
            <a:r>
              <a:rPr lang="en-US" altLang="ja-JP" dirty="0"/>
              <a:t>POS</a:t>
            </a:r>
            <a:r>
              <a:rPr lang="ja-JP" altLang="ja-JP" dirty="0"/>
              <a:t>システムのメリットは、アイテムレベルの販売実績の把握</a:t>
            </a:r>
          </a:p>
          <a:p>
            <a:pPr lvl="0"/>
            <a:r>
              <a:rPr lang="ja-JP" altLang="ja-JP" dirty="0"/>
              <a:t>「死に筋」を排除し「売れ筋」へ注力</a:t>
            </a:r>
          </a:p>
          <a:p>
            <a:pPr lvl="0"/>
            <a:r>
              <a:rPr lang="ja-JP" altLang="ja-JP" dirty="0"/>
              <a:t>仮説に対する検証をすることが重要</a:t>
            </a:r>
          </a:p>
          <a:p>
            <a:pPr lvl="0"/>
            <a:r>
              <a:rPr lang="ja-JP" altLang="ja-JP" dirty="0"/>
              <a:t>消費者ニーズに対応した絞り込んだ品揃えが可能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en-US" altLang="ja-JP"/>
              <a:t>POS</a:t>
            </a:r>
            <a:r>
              <a:rPr lang="ja-JP" altLang="en-US"/>
              <a:t>データのさらなる活用</a:t>
            </a:r>
          </a:p>
        </p:txBody>
      </p:sp>
      <p:sp>
        <p:nvSpPr>
          <p:cNvPr id="5" name="コンテンツ プレースホルダ 4"/>
          <p:cNvSpPr>
            <a:spLocks noGrp="1"/>
          </p:cNvSpPr>
          <p:nvPr>
            <p:ph idx="1"/>
          </p:nvPr>
        </p:nvSpPr>
        <p:spPr/>
        <p:txBody>
          <a:bodyPr/>
          <a:lstStyle/>
          <a:p>
            <a:pPr lvl="0"/>
            <a:r>
              <a:rPr lang="ja-JP" altLang="ja-JP" sz="2800" dirty="0"/>
              <a:t>小売店頭での情報はメーカーにとっても貴重な新製品開発情報</a:t>
            </a:r>
          </a:p>
          <a:p>
            <a:pPr lvl="0"/>
            <a:r>
              <a:rPr lang="ja-JP" altLang="ja-JP" sz="2800" dirty="0"/>
              <a:t>市場情報を生産計画に反映し迅速な製品補充</a:t>
            </a:r>
          </a:p>
          <a:p>
            <a:pPr lvl="0"/>
            <a:r>
              <a:rPr lang="ja-JP" altLang="ja-JP" sz="2800" dirty="0"/>
              <a:t>消費者情報をキャッチすることにより製品開発へ活用可能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流通機関のかかわりの変化</a:t>
            </a:r>
          </a:p>
        </p:txBody>
      </p:sp>
      <p:sp>
        <p:nvSpPr>
          <p:cNvPr id="5" name="コンテンツ プレースホルダ 4"/>
          <p:cNvSpPr>
            <a:spLocks noGrp="1"/>
          </p:cNvSpPr>
          <p:nvPr>
            <p:ph idx="1"/>
          </p:nvPr>
        </p:nvSpPr>
        <p:spPr/>
        <p:txBody>
          <a:bodyPr>
            <a:normAutofit/>
          </a:bodyPr>
          <a:lstStyle/>
          <a:p>
            <a:pPr lvl="0"/>
            <a:r>
              <a:rPr lang="ja-JP" altLang="ja-JP" sz="2800" dirty="0"/>
              <a:t>「生産者→卸売商→小売商」の順で製品が流通していた</a:t>
            </a:r>
          </a:p>
          <a:p>
            <a:pPr lvl="0"/>
            <a:r>
              <a:rPr lang="ja-JP" altLang="ja-JP" sz="2800" dirty="0"/>
              <a:t>「生産者」「卸売商」「小売商」は需給が接合するように固有の役割を果たしてきた</a:t>
            </a:r>
          </a:p>
          <a:p>
            <a:pPr lvl="0"/>
            <a:r>
              <a:rPr lang="en-US" altLang="ja-JP" sz="2800" dirty="0"/>
              <a:t>IT</a:t>
            </a:r>
            <a:r>
              <a:rPr lang="ja-JP" altLang="ja-JP" sz="2800" dirty="0"/>
              <a:t>の進歩により機関同士の関係は大きく変化</a:t>
            </a:r>
          </a:p>
          <a:p>
            <a:pPr lvl="0"/>
            <a:r>
              <a:rPr lang="ja-JP" altLang="ja-JP" sz="2800" dirty="0"/>
              <a:t>特に「卸売商」は流通に占める役割低下が著しい</a:t>
            </a:r>
          </a:p>
          <a:p>
            <a:pPr lvl="0"/>
            <a:r>
              <a:rPr lang="ja-JP" altLang="ja-JP" sz="2800" dirty="0"/>
              <a:t>流通チャネルが１つのシステムとして形成されるためメーカー・小売という境界がなくなりつつある</a:t>
            </a:r>
          </a:p>
          <a:p>
            <a:endParaRPr lang="ja-JP"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業際化</a:t>
            </a:r>
          </a:p>
        </p:txBody>
      </p:sp>
      <p:sp>
        <p:nvSpPr>
          <p:cNvPr id="5" name="コンテンツ プレースホルダ 4"/>
          <p:cNvSpPr>
            <a:spLocks noGrp="1"/>
          </p:cNvSpPr>
          <p:nvPr>
            <p:ph idx="1"/>
          </p:nvPr>
        </p:nvSpPr>
        <p:spPr/>
        <p:txBody>
          <a:bodyPr/>
          <a:lstStyle/>
          <a:p>
            <a:pPr lvl="0"/>
            <a:r>
              <a:rPr lang="ja-JP" altLang="ja-JP" sz="2800" dirty="0"/>
              <a:t>市場の境界が揺らぎ</a:t>
            </a:r>
          </a:p>
          <a:p>
            <a:pPr lvl="0"/>
            <a:r>
              <a:rPr lang="ja-JP" altLang="ja-JP" sz="2800" dirty="0"/>
              <a:t>産業間の垣根を超えた相互乗り入れが活発化</a:t>
            </a:r>
          </a:p>
          <a:p>
            <a:pPr lvl="0"/>
            <a:r>
              <a:rPr lang="ja-JP" altLang="ja-JP" sz="2800" dirty="0"/>
              <a:t>新たな競合関係や協力関係が発生していること</a:t>
            </a:r>
          </a:p>
          <a:p>
            <a:pPr lvl="0"/>
            <a:r>
              <a:rPr lang="ja-JP" altLang="ja-JP" sz="2800" dirty="0"/>
              <a:t>単独では対応しきれない活動の領域が新たに</a:t>
            </a:r>
            <a:r>
              <a:rPr lang="ja-JP" altLang="en-US" sz="2800" dirty="0"/>
              <a:t>発生</a:t>
            </a:r>
            <a:endParaRPr lang="ja-JP" altLang="ja-JP" sz="2800" dirty="0"/>
          </a:p>
          <a:p>
            <a:pPr lvl="0"/>
            <a:r>
              <a:rPr lang="ja-JP" altLang="ja-JP" sz="2800" dirty="0"/>
              <a:t>特徴は消費者志向型チャネル・システムの構築</a:t>
            </a:r>
            <a:endParaRPr lang="ja-JP"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消費者志向型チャネル・システム</a:t>
            </a:r>
          </a:p>
        </p:txBody>
      </p:sp>
      <p:sp>
        <p:nvSpPr>
          <p:cNvPr id="5" name="コンテンツ プレースホルダ 4"/>
          <p:cNvSpPr>
            <a:spLocks noGrp="1"/>
          </p:cNvSpPr>
          <p:nvPr>
            <p:ph idx="1"/>
          </p:nvPr>
        </p:nvSpPr>
        <p:spPr/>
        <p:txBody>
          <a:bodyPr>
            <a:normAutofit/>
          </a:bodyPr>
          <a:lstStyle/>
          <a:p>
            <a:pPr lvl="0"/>
            <a:r>
              <a:rPr lang="ja-JP" altLang="ja-JP" sz="2800" dirty="0"/>
              <a:t>消費者のニーズを迅速に正確に把握し、品揃えや製品開発に活用すること</a:t>
            </a:r>
          </a:p>
          <a:p>
            <a:pPr lvl="0"/>
            <a:r>
              <a:rPr lang="ja-JP" altLang="ja-JP" sz="2800" dirty="0"/>
              <a:t>最終消費者のニーズを出発点として、生産から流通さらに消費までを含んで構築しようとする考え方</a:t>
            </a:r>
          </a:p>
          <a:p>
            <a:pPr lvl="0"/>
            <a:r>
              <a:rPr lang="ja-JP" altLang="ja-JP" sz="2800" dirty="0"/>
              <a:t>ニーズの把握が正確で迅速なことは事業活動に無駄がない</a:t>
            </a:r>
          </a:p>
          <a:p>
            <a:pPr lvl="0"/>
            <a:r>
              <a:rPr lang="ja-JP" altLang="ja-JP" sz="2800" dirty="0"/>
              <a:t>商品を消費者ニーズを出発点に柔軟に考えるようになり、ダイナミックな事業展開が可能</a:t>
            </a:r>
            <a:r>
              <a:rPr lang="ja-JP" altLang="ja-JP" sz="2800"/>
              <a:t>になる</a:t>
            </a:r>
            <a:endParaRPr lang="ja-JP" alt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a:t>生鮮食料品の卸売流通</a:t>
            </a:r>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1521607345"/>
              </p:ext>
            </p:extLst>
          </p:nvPr>
        </p:nvGraphicFramePr>
        <p:xfrm>
          <a:off x="1235379" y="1808794"/>
          <a:ext cx="9721241" cy="41411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a:t>卸売機能</a:t>
            </a:r>
          </a:p>
        </p:txBody>
      </p:sp>
      <p:sp>
        <p:nvSpPr>
          <p:cNvPr id="5" name="コンテンツ プレースホルダ 4"/>
          <p:cNvSpPr>
            <a:spLocks noGrp="1"/>
          </p:cNvSpPr>
          <p:nvPr>
            <p:ph idx="1"/>
          </p:nvPr>
        </p:nvSpPr>
        <p:spPr/>
        <p:txBody>
          <a:bodyPr/>
          <a:lstStyle/>
          <a:p>
            <a:pPr marL="514350" indent="-514350">
              <a:buFont typeface="+mj-ea"/>
              <a:buAutoNum type="circleNumDbPlain"/>
            </a:pPr>
            <a:r>
              <a:rPr lang="ja-JP" altLang="ja-JP" dirty="0"/>
              <a:t>需給接合機能</a:t>
            </a:r>
            <a:endParaRPr lang="en-US" altLang="ja-JP" dirty="0"/>
          </a:p>
          <a:p>
            <a:pPr marL="514350" indent="-514350">
              <a:buFont typeface="+mj-ea"/>
              <a:buAutoNum type="circleNumDbPlain"/>
            </a:pPr>
            <a:r>
              <a:rPr lang="ja-JP" altLang="ja-JP" dirty="0"/>
              <a:t>情報集約機能</a:t>
            </a:r>
            <a:endParaRPr lang="en-US" altLang="ja-JP" dirty="0"/>
          </a:p>
          <a:p>
            <a:pPr marL="514350" indent="-514350">
              <a:buFont typeface="+mj-ea"/>
              <a:buAutoNum type="circleNumDbPlain"/>
            </a:pPr>
            <a:r>
              <a:rPr lang="ja-JP" altLang="ja-JP" dirty="0"/>
              <a:t>輸送・配送機能</a:t>
            </a:r>
            <a:endParaRPr lang="en-US" altLang="ja-JP" dirty="0"/>
          </a:p>
          <a:p>
            <a:pPr marL="514350" indent="-514350">
              <a:buFont typeface="+mj-ea"/>
              <a:buAutoNum type="circleNumDbPlain"/>
            </a:pPr>
            <a:r>
              <a:rPr lang="ja-JP" altLang="ja-JP" dirty="0"/>
              <a:t>在庫調整機能</a:t>
            </a:r>
            <a:endParaRPr lang="en-US" altLang="ja-JP" dirty="0"/>
          </a:p>
          <a:p>
            <a:pPr marL="514350" indent="-514350">
              <a:buFont typeface="+mj-ea"/>
              <a:buAutoNum type="circleNumDbPlain"/>
            </a:pPr>
            <a:r>
              <a:rPr lang="ja-JP" altLang="ja-JP" dirty="0"/>
              <a:t>金融機能</a:t>
            </a:r>
            <a:r>
              <a:rPr lang="ja-JP" altLang="en-US" dirty="0"/>
              <a:t>・</a:t>
            </a:r>
            <a:r>
              <a:rPr lang="ja-JP" altLang="ja-JP" dirty="0"/>
              <a:t>危険負担機能</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lang="ja-JP" altLang="en-US"/>
              <a:t>流通の機能代置</a:t>
            </a:r>
          </a:p>
        </p:txBody>
      </p:sp>
      <p:sp>
        <p:nvSpPr>
          <p:cNvPr id="5" name="コンテンツ プレースホルダ 4"/>
          <p:cNvSpPr>
            <a:spLocks noGrp="1"/>
          </p:cNvSpPr>
          <p:nvPr>
            <p:ph idx="1"/>
          </p:nvPr>
        </p:nvSpPr>
        <p:spPr/>
        <p:txBody>
          <a:bodyPr/>
          <a:lstStyle/>
          <a:p>
            <a:pPr lvl="0"/>
            <a:r>
              <a:rPr lang="ja-JP" altLang="ja-JP" dirty="0"/>
              <a:t>流通から「卸売機能は排除できない」。</a:t>
            </a:r>
            <a:endParaRPr lang="en-US" altLang="ja-JP" dirty="0"/>
          </a:p>
          <a:p>
            <a:pPr lvl="0"/>
            <a:r>
              <a:rPr lang="ja-JP" altLang="ja-JP" dirty="0"/>
              <a:t>誰かが、卸売機能の一部や全部を行うことで流通が成立</a:t>
            </a:r>
            <a:endParaRPr lang="en-US" altLang="ja-JP" dirty="0"/>
          </a:p>
          <a:p>
            <a:pPr lvl="0"/>
            <a:r>
              <a:rPr lang="ja-JP" altLang="ja-JP" dirty="0"/>
              <a:t>これを機能代置という</a:t>
            </a:r>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a:t>卸売業者のタイプ</a:t>
            </a:r>
          </a:p>
        </p:txBody>
      </p:sp>
      <p:sp>
        <p:nvSpPr>
          <p:cNvPr id="5" name="コンテンツ プレースホルダ 4"/>
          <p:cNvSpPr>
            <a:spLocks noGrp="1"/>
          </p:cNvSpPr>
          <p:nvPr>
            <p:ph idx="1"/>
          </p:nvPr>
        </p:nvSpPr>
        <p:spPr/>
        <p:txBody>
          <a:bodyPr/>
          <a:lstStyle/>
          <a:p>
            <a:pPr marL="514350" indent="-514350">
              <a:buFont typeface="+mj-ea"/>
              <a:buAutoNum type="circleNumDbPlain"/>
            </a:pPr>
            <a:r>
              <a:rPr lang="ja-JP" altLang="ja-JP" dirty="0"/>
              <a:t>問屋</a:t>
            </a:r>
            <a:endParaRPr lang="en-US" altLang="ja-JP" dirty="0"/>
          </a:p>
          <a:p>
            <a:pPr marL="514350" indent="-514350">
              <a:buFont typeface="+mj-ea"/>
              <a:buAutoNum type="circleNumDbPlain"/>
            </a:pPr>
            <a:r>
              <a:rPr lang="ja-JP" altLang="ja-JP" dirty="0"/>
              <a:t>現金問屋</a:t>
            </a:r>
          </a:p>
          <a:p>
            <a:pPr marL="514350" indent="-514350">
              <a:buFont typeface="+mj-ea"/>
              <a:buAutoNum type="circleNumDbPlain"/>
            </a:pPr>
            <a:r>
              <a:rPr lang="ja-JP" altLang="ja-JP" dirty="0"/>
              <a:t>ブローカー</a:t>
            </a:r>
            <a:r>
              <a:rPr lang="ja-JP" altLang="ja-JP"/>
              <a:t>（仲立人</a:t>
            </a:r>
            <a:r>
              <a:rPr lang="ja-JP" altLang="ja-JP" dirty="0"/>
              <a:t>）</a:t>
            </a:r>
            <a:endParaRPr lang="en-US" altLang="ja-JP" dirty="0"/>
          </a:p>
          <a:p>
            <a:pPr marL="514350" indent="-514350">
              <a:buFont typeface="+mj-ea"/>
              <a:buAutoNum type="circleNumDbPlain"/>
            </a:pPr>
            <a:r>
              <a:rPr lang="ja-JP" altLang="ja-JP" dirty="0"/>
              <a:t>エージェント（代理商）</a:t>
            </a:r>
          </a:p>
          <a:p>
            <a:pPr marL="514350" indent="-514350">
              <a:buFont typeface="+mj-ea"/>
              <a:buAutoNum type="circleNumDbPlain"/>
            </a:pPr>
            <a:r>
              <a:rPr lang="ja-JP" altLang="ja-JP" dirty="0"/>
              <a:t>販売会社</a:t>
            </a:r>
          </a:p>
          <a:p>
            <a:pPr marL="514350" indent="-514350">
              <a:buFont typeface="+mj-ea"/>
              <a:buAutoNum type="circleNumDbPlain"/>
            </a:pPr>
            <a:r>
              <a:rPr lang="ja-JP" altLang="ja-JP" dirty="0"/>
              <a:t>総合商社</a:t>
            </a:r>
          </a:p>
          <a:p>
            <a:pPr marL="514350" indent="-514350">
              <a:buFont typeface="+mj-ea"/>
              <a:buAutoNum type="circleNumDbPlain"/>
            </a:pPr>
            <a:r>
              <a:rPr lang="ja-JP" altLang="ja-JP" dirty="0"/>
              <a:t>チェーン本部</a:t>
            </a:r>
          </a:p>
          <a:p>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a:t>卸売概念</a:t>
            </a:r>
          </a:p>
        </p:txBody>
      </p:sp>
      <p:sp>
        <p:nvSpPr>
          <p:cNvPr id="5" name="コンテンツ プレースホルダ 4"/>
          <p:cNvSpPr>
            <a:spLocks noGrp="1"/>
          </p:cNvSpPr>
          <p:nvPr>
            <p:ph idx="1"/>
          </p:nvPr>
        </p:nvSpPr>
        <p:spPr/>
        <p:txBody>
          <a:bodyPr>
            <a:normAutofit/>
          </a:bodyPr>
          <a:lstStyle/>
          <a:p>
            <a:pPr lvl="0"/>
            <a:r>
              <a:rPr lang="ja-JP" altLang="ja-JP" sz="2800" dirty="0"/>
              <a:t>卸売は小売に対照した概念</a:t>
            </a:r>
          </a:p>
          <a:p>
            <a:pPr lvl="0"/>
            <a:r>
              <a:rPr lang="ja-JP" altLang="ja-JP" sz="2800" dirty="0"/>
              <a:t>小売を除いたすべての販売に対して用いられる用語</a:t>
            </a:r>
          </a:p>
          <a:p>
            <a:pPr lvl="0"/>
            <a:r>
              <a:rPr lang="ja-JP" altLang="ja-JP" sz="2800" dirty="0"/>
              <a:t>小売と卸は販売相手の購買目的により分類</a:t>
            </a:r>
          </a:p>
          <a:p>
            <a:pPr lvl="0"/>
            <a:r>
              <a:rPr lang="ja-JP" altLang="ja-JP" sz="2800" dirty="0"/>
              <a:t>販売数量の多少によるものではない</a:t>
            </a:r>
          </a:p>
          <a:p>
            <a:pPr lvl="0"/>
            <a:r>
              <a:rPr lang="ja-JP" altLang="ja-JP" sz="2800" dirty="0"/>
              <a:t>小売は消費者へ販売するという明確な機能を果たす</a:t>
            </a:r>
          </a:p>
          <a:p>
            <a:pPr lvl="0"/>
            <a:r>
              <a:rPr lang="ja-JP" altLang="ja-JP" sz="2800" dirty="0"/>
              <a:t>卸の機能は消去法的に決まり主体の規定も特定できない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a:t>機能代置と中抜き現象</a:t>
            </a:r>
          </a:p>
        </p:txBody>
      </p:sp>
      <p:sp>
        <p:nvSpPr>
          <p:cNvPr id="5" name="コンテンツ プレースホルダ 4"/>
          <p:cNvSpPr>
            <a:spLocks noGrp="1"/>
          </p:cNvSpPr>
          <p:nvPr>
            <p:ph idx="1"/>
          </p:nvPr>
        </p:nvSpPr>
        <p:spPr/>
        <p:txBody>
          <a:bodyPr/>
          <a:lstStyle/>
          <a:p>
            <a:pPr lvl="0"/>
            <a:r>
              <a:rPr lang="ja-JP" altLang="ja-JP" sz="2800" dirty="0"/>
              <a:t>卸売商業者・生産業者・小売業者は代替可能。</a:t>
            </a:r>
          </a:p>
          <a:p>
            <a:pPr lvl="0"/>
            <a:r>
              <a:rPr lang="ja-JP" altLang="ja-JP" sz="2800" dirty="0"/>
              <a:t>流通過程は流通機能を果たすかにより多様な変化を示す。</a:t>
            </a:r>
          </a:p>
          <a:p>
            <a:pPr lvl="0"/>
            <a:r>
              <a:rPr lang="ja-JP" altLang="ja-JP" sz="2800" dirty="0"/>
              <a:t>流通は「商流」「物流」「情報流」から構成。</a:t>
            </a:r>
          </a:p>
          <a:p>
            <a:pPr lvl="0"/>
            <a:r>
              <a:rPr lang="ja-JP" altLang="ja-JP" sz="2800" dirty="0"/>
              <a:t>３つは同時的に流れていたが、現在では別々に流れる。</a:t>
            </a:r>
          </a:p>
          <a:p>
            <a:pPr lvl="0"/>
            <a:r>
              <a:rPr lang="ja-JP" altLang="ja-JP" sz="2800" dirty="0"/>
              <a:t>情報システムの発達により卸売流通は大きく変化した。</a:t>
            </a:r>
          </a:p>
          <a:p>
            <a:endParaRPr lang="ja-JP"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en-US" altLang="ja-JP"/>
              <a:t>IT</a:t>
            </a:r>
            <a:r>
              <a:rPr lang="ja-JP" altLang="en-US"/>
              <a:t>による変化</a:t>
            </a:r>
          </a:p>
        </p:txBody>
      </p:sp>
      <p:sp>
        <p:nvSpPr>
          <p:cNvPr id="5" name="コンテンツ プレースホルダ 4"/>
          <p:cNvSpPr>
            <a:spLocks noGrp="1"/>
          </p:cNvSpPr>
          <p:nvPr>
            <p:ph idx="1"/>
          </p:nvPr>
        </p:nvSpPr>
        <p:spPr/>
        <p:txBody>
          <a:bodyPr/>
          <a:lstStyle/>
          <a:p>
            <a:pPr lvl="0"/>
            <a:r>
              <a:rPr lang="ja-JP" altLang="ja-JP" dirty="0"/>
              <a:t>機能代置を可能にするのは</a:t>
            </a:r>
            <a:r>
              <a:rPr lang="en-US" altLang="ja-JP" dirty="0"/>
              <a:t>IT</a:t>
            </a:r>
            <a:endParaRPr lang="ja-JP" altLang="ja-JP" dirty="0"/>
          </a:p>
          <a:p>
            <a:pPr lvl="0"/>
            <a:r>
              <a:rPr lang="en-US" altLang="ja-JP" dirty="0"/>
              <a:t>IT</a:t>
            </a:r>
            <a:r>
              <a:rPr lang="ja-JP" altLang="ja-JP" dirty="0"/>
              <a:t>により情報の担い手が変化</a:t>
            </a:r>
          </a:p>
          <a:p>
            <a:pPr lvl="0"/>
            <a:r>
              <a:rPr lang="ja-JP" altLang="ja-JP" dirty="0"/>
              <a:t>さらに、物流の担い手も変化</a:t>
            </a:r>
          </a:p>
          <a:p>
            <a:pPr lvl="0"/>
            <a:r>
              <a:rPr lang="en-US" altLang="ja-JP" dirty="0"/>
              <a:t>IT</a:t>
            </a:r>
            <a:r>
              <a:rPr lang="ja-JP" altLang="ja-JP" dirty="0"/>
              <a:t>は商流を変化させ、流通を変化させた</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a:t>消費者の求める「モノ」</a:t>
            </a:r>
          </a:p>
        </p:txBody>
      </p:sp>
      <p:sp>
        <p:nvSpPr>
          <p:cNvPr id="5" name="コンテンツ プレースホルダ 4"/>
          <p:cNvSpPr>
            <a:spLocks noGrp="1"/>
          </p:cNvSpPr>
          <p:nvPr>
            <p:ph idx="1"/>
          </p:nvPr>
        </p:nvSpPr>
        <p:spPr/>
        <p:txBody>
          <a:bodyPr/>
          <a:lstStyle/>
          <a:p>
            <a:pPr lvl="0"/>
            <a:r>
              <a:rPr lang="ja-JP" altLang="en-US" dirty="0"/>
              <a:t>消費者がモノを購入するところは小売店</a:t>
            </a:r>
          </a:p>
          <a:p>
            <a:pPr lvl="0"/>
            <a:r>
              <a:rPr lang="ja-JP" altLang="en-US" dirty="0"/>
              <a:t>消費者は「必要なモノ・欲しいモノ」が「好きな時に・欲しいだけ」手に入ることを望む</a:t>
            </a:r>
          </a:p>
          <a:p>
            <a:pPr lvl="0"/>
            <a:r>
              <a:rPr lang="ja-JP" altLang="en-US" dirty="0"/>
              <a:t>「企業からの提案」を含めて、望んでいるものを具体的なカタチとして知りたい</a:t>
            </a:r>
          </a:p>
          <a:p>
            <a:pPr lvl="0"/>
            <a:r>
              <a:rPr lang="ja-JP" altLang="en-US" dirty="0"/>
              <a:t>そのため、欲しいものを求めて探索を行う</a:t>
            </a:r>
          </a:p>
          <a:p>
            <a:pPr lvl="0"/>
            <a:r>
              <a:rPr lang="ja-JP" altLang="en-US" dirty="0"/>
              <a:t>探索が簡単に済めばありがたい</a:t>
            </a:r>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486</TotalTime>
  <Words>961</Words>
  <Application>Microsoft Office PowerPoint</Application>
  <PresentationFormat>ワイド画面</PresentationFormat>
  <Paragraphs>100</Paragraphs>
  <Slides>18</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18</vt:i4>
      </vt:variant>
    </vt:vector>
  </HeadingPairs>
  <TitlesOfParts>
    <vt:vector size="23" baseType="lpstr">
      <vt:lpstr>HG丸ｺﾞｼｯｸM-PRO</vt:lpstr>
      <vt:lpstr>Arial</vt:lpstr>
      <vt:lpstr>Calibri</vt:lpstr>
      <vt:lpstr>Times New Roman</vt:lpstr>
      <vt:lpstr>最上資料館</vt:lpstr>
      <vt:lpstr>卸売流通とマッチング</vt:lpstr>
      <vt:lpstr>生鮮食料品の卸売流通</vt:lpstr>
      <vt:lpstr>卸売機能</vt:lpstr>
      <vt:lpstr>流通の機能代置</vt:lpstr>
      <vt:lpstr>卸売業者のタイプ</vt:lpstr>
      <vt:lpstr>卸売概念</vt:lpstr>
      <vt:lpstr>機能代置と中抜き現象</vt:lpstr>
      <vt:lpstr>ITによる変化</vt:lpstr>
      <vt:lpstr>消費者の求める「モノ」</vt:lpstr>
      <vt:lpstr>小売店の「売り」</vt:lpstr>
      <vt:lpstr>小売の店頭は交換の場</vt:lpstr>
      <vt:lpstr>POSシステム</vt:lpstr>
      <vt:lpstr>受発注の合理化</vt:lpstr>
      <vt:lpstr>POSデータの利用法</vt:lpstr>
      <vt:lpstr>POSデータのさらなる活用</vt:lpstr>
      <vt:lpstr>流通機関のかかわりの変化</vt:lpstr>
      <vt:lpstr>業際化</vt:lpstr>
      <vt:lpstr>消費者志向型チャネル・システム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最上健児</dc:creator>
  <cp:lastModifiedBy>最上健児</cp:lastModifiedBy>
  <cp:revision>50</cp:revision>
  <dcterms:created xsi:type="dcterms:W3CDTF">2009-01-06T04:53:31Z</dcterms:created>
  <dcterms:modified xsi:type="dcterms:W3CDTF">2020-10-31T05:44:10Z</dcterms:modified>
</cp:coreProperties>
</file>