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6" r:id="rId2"/>
    <p:sldId id="257" r:id="rId3"/>
    <p:sldId id="258" r:id="rId4"/>
    <p:sldId id="259" r:id="rId5"/>
    <p:sldId id="260" r:id="rId6"/>
    <p:sldId id="261" r:id="rId7"/>
    <p:sldId id="263" r:id="rId8"/>
    <p:sldId id="264" r:id="rId9"/>
    <p:sldId id="267" r:id="rId10"/>
    <p:sldId id="268" r:id="rId11"/>
    <p:sldId id="269" r:id="rId12"/>
    <p:sldId id="270" r:id="rId13"/>
    <p:sldId id="271" r:id="rId14"/>
    <p:sldId id="281" r:id="rId15"/>
    <p:sldId id="282" r:id="rId16"/>
    <p:sldId id="283" r:id="rId17"/>
    <p:sldId id="272" r:id="rId18"/>
    <p:sldId id="280" r:id="rId19"/>
    <p:sldId id="274" r:id="rId20"/>
    <p:sldId id="277" r:id="rId21"/>
    <p:sldId id="279" r:id="rId22"/>
    <p:sldId id="285" r:id="rId23"/>
  </p:sldIdLst>
  <p:sldSz cx="12192000" cy="6858000"/>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786" y="-48"/>
      </p:cViewPr>
      <p:guideLst>
        <p:guide orient="horz" pos="2160"/>
        <p:guide pos="3840"/>
      </p:guideLst>
    </p:cSldViewPr>
  </p:slideViewPr>
  <p:notesTextViewPr>
    <p:cViewPr>
      <p:scale>
        <a:sx n="100" d="100"/>
        <a:sy n="100" d="100"/>
      </p:scale>
      <p:origin x="0" y="0"/>
    </p:cViewPr>
  </p:notesTextViewPr>
  <p:gridSpacing cx="180023" cy="18002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ACF2188E-88E4-4519-A39F-FA165FDCF3E7}"/>
    <pc:docChg chg="modSld">
      <pc:chgData name="ゆっくり市場調査論" userId="03e094fd-291a-4030-9f28-a3cc6b5984cc" providerId="ADAL" clId="{ACF2188E-88E4-4519-A39F-FA165FDCF3E7}" dt="2021-04-04T13:10:59.965" v="5" actId="6549"/>
      <pc:docMkLst>
        <pc:docMk/>
      </pc:docMkLst>
      <pc:sldChg chg="modSp mod">
        <pc:chgData name="ゆっくり市場調査論" userId="03e094fd-291a-4030-9f28-a3cc6b5984cc" providerId="ADAL" clId="{ACF2188E-88E4-4519-A39F-FA165FDCF3E7}" dt="2021-04-04T13:10:59.965" v="5" actId="6549"/>
        <pc:sldMkLst>
          <pc:docMk/>
          <pc:sldMk cId="0" sldId="257"/>
        </pc:sldMkLst>
        <pc:spChg chg="mod">
          <ac:chgData name="ゆっくり市場調査論" userId="03e094fd-291a-4030-9f28-a3cc6b5984cc" providerId="ADAL" clId="{ACF2188E-88E4-4519-A39F-FA165FDCF3E7}" dt="2021-04-04T13:10:59.965" v="5" actId="6549"/>
          <ac:spMkLst>
            <pc:docMk/>
            <pc:sldMk cId="0" sldId="257"/>
            <ac:spMk id="8"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575" cy="511175"/>
          </a:xfrm>
          <a:prstGeom prst="rect">
            <a:avLst/>
          </a:prstGeom>
        </p:spPr>
        <p:txBody>
          <a:bodyPr vert="horz" lIns="99048" tIns="49524" rIns="99048" bIns="49524" rtlCol="0"/>
          <a:lstStyle>
            <a:lvl1pPr algn="l" fontAlgn="auto">
              <a:spcBef>
                <a:spcPts val="0"/>
              </a:spcBef>
              <a:spcAft>
                <a:spcPts val="0"/>
              </a:spcAft>
              <a:defRPr sz="1300">
                <a:latin typeface="+mn-lt"/>
                <a:ea typeface="+mn-ea"/>
              </a:defRPr>
            </a:lvl1pPr>
          </a:lstStyle>
          <a:p>
            <a:pPr>
              <a:defRPr/>
            </a:pPr>
            <a:r>
              <a:rPr lang="ja-JP" altLang="en-US"/>
              <a:t>第２講</a:t>
            </a:r>
          </a:p>
        </p:txBody>
      </p:sp>
      <p:sp>
        <p:nvSpPr>
          <p:cNvPr id="3" name="日付プレースホルダ 2"/>
          <p:cNvSpPr>
            <a:spLocks noGrp="1"/>
          </p:cNvSpPr>
          <p:nvPr>
            <p:ph type="dt" sz="quarter" idx="1"/>
          </p:nvPr>
        </p:nvSpPr>
        <p:spPr>
          <a:xfrm>
            <a:off x="4021138" y="0"/>
            <a:ext cx="3076575" cy="511175"/>
          </a:xfrm>
          <a:prstGeom prst="rect">
            <a:avLst/>
          </a:prstGeom>
        </p:spPr>
        <p:txBody>
          <a:bodyPr vert="horz" lIns="99048" tIns="49524" rIns="99048" bIns="49524" rtlCol="0"/>
          <a:lstStyle>
            <a:lvl1pPr algn="r" fontAlgn="auto">
              <a:spcBef>
                <a:spcPts val="0"/>
              </a:spcBef>
              <a:spcAft>
                <a:spcPts val="0"/>
              </a:spcAft>
              <a:defRPr sz="1300">
                <a:latin typeface="+mn-lt"/>
                <a:ea typeface="+mn-ea"/>
              </a:defRPr>
            </a:lvl1pPr>
          </a:lstStyle>
          <a:p>
            <a:pPr>
              <a:defRPr/>
            </a:pPr>
            <a:r>
              <a:rPr lang="ja-JP" altLang="en-US"/>
              <a:t>企業と市場</a:t>
            </a:r>
          </a:p>
        </p:txBody>
      </p:sp>
      <p:sp>
        <p:nvSpPr>
          <p:cNvPr id="4" name="フッター プレースホルダ 3"/>
          <p:cNvSpPr>
            <a:spLocks noGrp="1"/>
          </p:cNvSpPr>
          <p:nvPr>
            <p:ph type="ftr" sz="quarter" idx="2"/>
          </p:nvPr>
        </p:nvSpPr>
        <p:spPr>
          <a:xfrm>
            <a:off x="0" y="9721850"/>
            <a:ext cx="3076575" cy="511175"/>
          </a:xfrm>
          <a:prstGeom prst="rect">
            <a:avLst/>
          </a:prstGeom>
        </p:spPr>
        <p:txBody>
          <a:bodyPr vert="horz" lIns="99048" tIns="49524" rIns="99048" bIns="49524" rtlCol="0" anchor="b"/>
          <a:lstStyle>
            <a:lvl1pPr algn="l" fontAlgn="auto">
              <a:spcBef>
                <a:spcPts val="0"/>
              </a:spcBef>
              <a:spcAft>
                <a:spcPts val="0"/>
              </a:spcAft>
              <a:defRPr sz="1300">
                <a:latin typeface="+mn-lt"/>
                <a:ea typeface="+mn-ea"/>
              </a:defRPr>
            </a:lvl1pPr>
          </a:lstStyle>
          <a:p>
            <a:pPr>
              <a:defRPr/>
            </a:pPr>
            <a:r>
              <a:rPr lang="ja-JP" altLang="en-US"/>
              <a:t>小売流通とマッチング</a:t>
            </a:r>
          </a:p>
        </p:txBody>
      </p:sp>
      <p:sp>
        <p:nvSpPr>
          <p:cNvPr id="5" name="スライド番号プレースホルダ 4"/>
          <p:cNvSpPr>
            <a:spLocks noGrp="1"/>
          </p:cNvSpPr>
          <p:nvPr>
            <p:ph type="sldNum" sz="quarter" idx="3"/>
          </p:nvPr>
        </p:nvSpPr>
        <p:spPr>
          <a:xfrm>
            <a:off x="4021138" y="9721850"/>
            <a:ext cx="3076575" cy="511175"/>
          </a:xfrm>
          <a:prstGeom prst="rect">
            <a:avLst/>
          </a:prstGeom>
        </p:spPr>
        <p:txBody>
          <a:bodyPr vert="horz" lIns="99048" tIns="49524" rIns="99048" bIns="49524" rtlCol="0" anchor="b"/>
          <a:lstStyle>
            <a:lvl1pPr algn="r" fontAlgn="auto">
              <a:spcBef>
                <a:spcPts val="0"/>
              </a:spcBef>
              <a:spcAft>
                <a:spcPts val="0"/>
              </a:spcAft>
              <a:defRPr sz="1300">
                <a:latin typeface="+mn-lt"/>
                <a:ea typeface="+mn-ea"/>
              </a:defRPr>
            </a:lvl1pPr>
          </a:lstStyle>
          <a:p>
            <a:pPr>
              <a:defRPr/>
            </a:pPr>
            <a:fld id="{627E9BBF-E5DD-45E7-AEC9-121664EDFCD8}"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575" cy="511175"/>
          </a:xfrm>
          <a:prstGeom prst="rect">
            <a:avLst/>
          </a:prstGeom>
        </p:spPr>
        <p:txBody>
          <a:bodyPr vert="horz" lIns="99048" tIns="49524" rIns="99048" bIns="49524" rtlCol="0"/>
          <a:lstStyle>
            <a:lvl1pPr algn="l" fontAlgn="auto">
              <a:spcBef>
                <a:spcPts val="0"/>
              </a:spcBef>
              <a:spcAft>
                <a:spcPts val="0"/>
              </a:spcAft>
              <a:defRPr sz="1300">
                <a:latin typeface="+mn-lt"/>
                <a:ea typeface="+mn-ea"/>
              </a:defRPr>
            </a:lvl1pPr>
          </a:lstStyle>
          <a:p>
            <a:pPr>
              <a:defRPr/>
            </a:pPr>
            <a:r>
              <a:rPr lang="ja-JP" altLang="en-US"/>
              <a:t>第２講</a:t>
            </a:r>
          </a:p>
        </p:txBody>
      </p:sp>
      <p:sp>
        <p:nvSpPr>
          <p:cNvPr id="3" name="日付プレースホルダ 2"/>
          <p:cNvSpPr>
            <a:spLocks noGrp="1"/>
          </p:cNvSpPr>
          <p:nvPr>
            <p:ph type="dt" idx="1"/>
          </p:nvPr>
        </p:nvSpPr>
        <p:spPr>
          <a:xfrm>
            <a:off x="4021138" y="0"/>
            <a:ext cx="3076575" cy="511175"/>
          </a:xfrm>
          <a:prstGeom prst="rect">
            <a:avLst/>
          </a:prstGeom>
        </p:spPr>
        <p:txBody>
          <a:bodyPr vert="horz" lIns="99048" tIns="49524" rIns="99048" bIns="49524" rtlCol="0"/>
          <a:lstStyle>
            <a:lvl1pPr algn="r" fontAlgn="auto">
              <a:spcBef>
                <a:spcPts val="0"/>
              </a:spcBef>
              <a:spcAft>
                <a:spcPts val="0"/>
              </a:spcAft>
              <a:defRPr sz="1300">
                <a:latin typeface="+mn-lt"/>
                <a:ea typeface="+mn-ea"/>
              </a:defRPr>
            </a:lvl1pPr>
          </a:lstStyle>
          <a:p>
            <a:pPr>
              <a:defRPr/>
            </a:pPr>
            <a:r>
              <a:rPr lang="ja-JP" altLang="en-US"/>
              <a:t>企業と市場</a:t>
            </a:r>
          </a:p>
        </p:txBody>
      </p:sp>
      <p:sp>
        <p:nvSpPr>
          <p:cNvPr id="4" name="スライド イメージ プレースホルダ 3"/>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9048" tIns="49524" rIns="99048" bIns="49524" rtlCol="0" anchor="ctr"/>
          <a:lstStyle/>
          <a:p>
            <a:pPr lvl="0"/>
            <a:endParaRPr lang="ja-JP" altLang="en-US" noProof="0"/>
          </a:p>
        </p:txBody>
      </p:sp>
      <p:sp>
        <p:nvSpPr>
          <p:cNvPr id="5" name="ノート プレースホルダ 4"/>
          <p:cNvSpPr>
            <a:spLocks noGrp="1"/>
          </p:cNvSpPr>
          <p:nvPr>
            <p:ph type="body" sz="quarter" idx="3"/>
          </p:nvPr>
        </p:nvSpPr>
        <p:spPr>
          <a:xfrm>
            <a:off x="709613" y="4860925"/>
            <a:ext cx="5680075" cy="4605338"/>
          </a:xfrm>
          <a:prstGeom prst="rect">
            <a:avLst/>
          </a:prstGeom>
        </p:spPr>
        <p:txBody>
          <a:bodyPr vert="horz" lIns="99048" tIns="49524" rIns="99048" bIns="49524"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721850"/>
            <a:ext cx="3076575" cy="511175"/>
          </a:xfrm>
          <a:prstGeom prst="rect">
            <a:avLst/>
          </a:prstGeom>
        </p:spPr>
        <p:txBody>
          <a:bodyPr vert="horz" lIns="99048" tIns="49524" rIns="99048" bIns="49524" rtlCol="0" anchor="b"/>
          <a:lstStyle>
            <a:lvl1pPr algn="l" fontAlgn="auto">
              <a:spcBef>
                <a:spcPts val="0"/>
              </a:spcBef>
              <a:spcAft>
                <a:spcPts val="0"/>
              </a:spcAft>
              <a:defRPr sz="1300">
                <a:latin typeface="+mn-lt"/>
                <a:ea typeface="+mn-ea"/>
              </a:defRPr>
            </a:lvl1pPr>
          </a:lstStyle>
          <a:p>
            <a:pPr>
              <a:defRPr/>
            </a:pPr>
            <a:r>
              <a:rPr lang="ja-JP" altLang="en-US"/>
              <a:t>小売流通とマッチング</a:t>
            </a:r>
          </a:p>
        </p:txBody>
      </p:sp>
      <p:sp>
        <p:nvSpPr>
          <p:cNvPr id="7" name="スライド番号プレースホルダ 6"/>
          <p:cNvSpPr>
            <a:spLocks noGrp="1"/>
          </p:cNvSpPr>
          <p:nvPr>
            <p:ph type="sldNum" sz="quarter" idx="5"/>
          </p:nvPr>
        </p:nvSpPr>
        <p:spPr>
          <a:xfrm>
            <a:off x="4021138" y="9721850"/>
            <a:ext cx="3076575" cy="511175"/>
          </a:xfrm>
          <a:prstGeom prst="rect">
            <a:avLst/>
          </a:prstGeom>
        </p:spPr>
        <p:txBody>
          <a:bodyPr vert="horz" lIns="99048" tIns="49524" rIns="99048" bIns="49524" rtlCol="0" anchor="b"/>
          <a:lstStyle>
            <a:lvl1pPr algn="r" fontAlgn="auto">
              <a:spcBef>
                <a:spcPts val="0"/>
              </a:spcBef>
              <a:spcAft>
                <a:spcPts val="0"/>
              </a:spcAft>
              <a:defRPr sz="1300">
                <a:latin typeface="+mn-lt"/>
                <a:ea typeface="+mn-ea"/>
              </a:defRPr>
            </a:lvl1pPr>
          </a:lstStyle>
          <a:p>
            <a:pPr>
              <a:defRPr/>
            </a:pPr>
            <a:fld id="{980D491A-A61E-4707-949A-4874893F7B85}"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2560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2560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D04E35-88D7-440E-81D6-9E76E2167E10}" type="slidenum">
              <a:rPr lang="ja-JP" altLang="en-US" smtClean="0"/>
              <a:pPr fontAlgn="base">
                <a:spcBef>
                  <a:spcPct val="0"/>
                </a:spcBef>
                <a:spcAft>
                  <a:spcPct val="0"/>
                </a:spcAft>
                <a:defRPr/>
              </a:pPr>
              <a:t>1</a:t>
            </a:fld>
            <a:endParaRPr lang="ja-JP" altLang="en-US"/>
          </a:p>
        </p:txBody>
      </p:sp>
      <p:sp>
        <p:nvSpPr>
          <p:cNvPr id="25605"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3481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3584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F89F38D-E527-4F5B-83B4-B5A93DC0D24B}" type="slidenum">
              <a:rPr lang="ja-JP" altLang="en-US" smtClean="0"/>
              <a:pPr fontAlgn="base">
                <a:spcBef>
                  <a:spcPct val="0"/>
                </a:spcBef>
                <a:spcAft>
                  <a:spcPct val="0"/>
                </a:spcAft>
                <a:defRPr/>
              </a:pPr>
              <a:t>10</a:t>
            </a:fld>
            <a:endParaRPr lang="ja-JP" altLang="en-US"/>
          </a:p>
        </p:txBody>
      </p:sp>
      <p:sp>
        <p:nvSpPr>
          <p:cNvPr id="35845"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3584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3686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1E17D3-C608-40FE-AC27-15F2BFDC65E2}" type="slidenum">
              <a:rPr lang="ja-JP" altLang="en-US" smtClean="0"/>
              <a:pPr fontAlgn="base">
                <a:spcBef>
                  <a:spcPct val="0"/>
                </a:spcBef>
                <a:spcAft>
                  <a:spcPct val="0"/>
                </a:spcAft>
                <a:defRPr/>
              </a:pPr>
              <a:t>11</a:t>
            </a:fld>
            <a:endParaRPr lang="ja-JP" altLang="en-US"/>
          </a:p>
        </p:txBody>
      </p:sp>
      <p:sp>
        <p:nvSpPr>
          <p:cNvPr id="36869"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368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37892"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9AA22B7-8BA2-404F-9723-18A7F320B9A4}" type="slidenum">
              <a:rPr lang="ja-JP" altLang="en-US" smtClean="0"/>
              <a:pPr fontAlgn="base">
                <a:spcBef>
                  <a:spcPct val="0"/>
                </a:spcBef>
                <a:spcAft>
                  <a:spcPct val="0"/>
                </a:spcAft>
                <a:defRPr/>
              </a:pPr>
              <a:t>12</a:t>
            </a:fld>
            <a:endParaRPr lang="ja-JP" altLang="en-US"/>
          </a:p>
        </p:txBody>
      </p:sp>
      <p:sp>
        <p:nvSpPr>
          <p:cNvPr id="37893"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3789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38916"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40351EC-DD44-4F36-9024-3B082A0AA153}" type="slidenum">
              <a:rPr lang="ja-JP" altLang="en-US" smtClean="0"/>
              <a:pPr fontAlgn="base">
                <a:spcBef>
                  <a:spcPct val="0"/>
                </a:spcBef>
                <a:spcAft>
                  <a:spcPct val="0"/>
                </a:spcAft>
                <a:defRPr/>
              </a:pPr>
              <a:t>13</a:t>
            </a:fld>
            <a:endParaRPr lang="ja-JP" altLang="en-US"/>
          </a:p>
        </p:txBody>
      </p:sp>
      <p:sp>
        <p:nvSpPr>
          <p:cNvPr id="38917"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3891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39940"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B94872-BFD2-4E25-B45C-124107A6B6B5}" type="slidenum">
              <a:rPr lang="ja-JP" altLang="en-US" smtClean="0"/>
              <a:pPr fontAlgn="base">
                <a:spcBef>
                  <a:spcPct val="0"/>
                </a:spcBef>
                <a:spcAft>
                  <a:spcPct val="0"/>
                </a:spcAft>
                <a:defRPr/>
              </a:pPr>
              <a:t>17</a:t>
            </a:fld>
            <a:endParaRPr lang="ja-JP" altLang="en-US"/>
          </a:p>
        </p:txBody>
      </p:sp>
      <p:sp>
        <p:nvSpPr>
          <p:cNvPr id="39941"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3993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4198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834D484-591B-46E6-85C6-6C03EAEA650C}" type="slidenum">
              <a:rPr lang="ja-JP" altLang="en-US" smtClean="0"/>
              <a:pPr fontAlgn="base">
                <a:spcBef>
                  <a:spcPct val="0"/>
                </a:spcBef>
                <a:spcAft>
                  <a:spcPct val="0"/>
                </a:spcAft>
                <a:defRPr/>
              </a:pPr>
              <a:t>19</a:t>
            </a:fld>
            <a:endParaRPr lang="ja-JP" altLang="en-US"/>
          </a:p>
        </p:txBody>
      </p:sp>
      <p:sp>
        <p:nvSpPr>
          <p:cNvPr id="41989"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4096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45060"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3BC23EE-F2FC-496A-A4A2-6FF19012BC55}" type="slidenum">
              <a:rPr lang="ja-JP" altLang="en-US" smtClean="0"/>
              <a:pPr fontAlgn="base">
                <a:spcBef>
                  <a:spcPct val="0"/>
                </a:spcBef>
                <a:spcAft>
                  <a:spcPct val="0"/>
                </a:spcAft>
                <a:defRPr/>
              </a:pPr>
              <a:t>20</a:t>
            </a:fld>
            <a:endParaRPr lang="ja-JP" altLang="en-US"/>
          </a:p>
        </p:txBody>
      </p:sp>
      <p:sp>
        <p:nvSpPr>
          <p:cNvPr id="45061"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4198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4710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529B88-CD6A-43C3-9403-4288DC1A6A87}" type="slidenum">
              <a:rPr lang="ja-JP" altLang="en-US" smtClean="0"/>
              <a:pPr fontAlgn="base">
                <a:spcBef>
                  <a:spcPct val="0"/>
                </a:spcBef>
                <a:spcAft>
                  <a:spcPct val="0"/>
                </a:spcAft>
                <a:defRPr/>
              </a:pPr>
              <a:t>21</a:t>
            </a:fld>
            <a:endParaRPr lang="ja-JP" altLang="en-US"/>
          </a:p>
        </p:txBody>
      </p:sp>
      <p:sp>
        <p:nvSpPr>
          <p:cNvPr id="47109"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4301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4710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CACB193-6173-4307-B58B-6C3C4269EE50}" type="slidenum">
              <a:rPr lang="ja-JP" altLang="en-US" smtClean="0"/>
              <a:pPr fontAlgn="base">
                <a:spcBef>
                  <a:spcPct val="0"/>
                </a:spcBef>
                <a:spcAft>
                  <a:spcPct val="0"/>
                </a:spcAft>
                <a:defRPr/>
              </a:pPr>
              <a:t>22</a:t>
            </a:fld>
            <a:endParaRPr lang="ja-JP" altLang="en-US"/>
          </a:p>
        </p:txBody>
      </p:sp>
      <p:sp>
        <p:nvSpPr>
          <p:cNvPr id="47109"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266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2662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82CC412-08D1-4696-BDF8-01F047092816}" type="slidenum">
              <a:rPr lang="ja-JP" altLang="en-US" smtClean="0"/>
              <a:pPr fontAlgn="base">
                <a:spcBef>
                  <a:spcPct val="0"/>
                </a:spcBef>
                <a:spcAft>
                  <a:spcPct val="0"/>
                </a:spcAft>
                <a:defRPr/>
              </a:pPr>
              <a:t>2</a:t>
            </a:fld>
            <a:endParaRPr lang="ja-JP" altLang="en-US"/>
          </a:p>
        </p:txBody>
      </p:sp>
      <p:sp>
        <p:nvSpPr>
          <p:cNvPr id="26629"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2765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27652"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F38D5BA-C8D9-47CC-9B5B-B32BEAEB1422}" type="slidenum">
              <a:rPr lang="ja-JP" altLang="en-US" smtClean="0"/>
              <a:pPr fontAlgn="base">
                <a:spcBef>
                  <a:spcPct val="0"/>
                </a:spcBef>
                <a:spcAft>
                  <a:spcPct val="0"/>
                </a:spcAft>
                <a:defRPr/>
              </a:pPr>
              <a:t>3</a:t>
            </a:fld>
            <a:endParaRPr lang="ja-JP" altLang="en-US"/>
          </a:p>
        </p:txBody>
      </p:sp>
      <p:sp>
        <p:nvSpPr>
          <p:cNvPr id="27653"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286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28676"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B0DB76-D149-4CB5-AAB0-F37FD9617395}" type="slidenum">
              <a:rPr lang="ja-JP" altLang="en-US" smtClean="0"/>
              <a:pPr fontAlgn="base">
                <a:spcBef>
                  <a:spcPct val="0"/>
                </a:spcBef>
                <a:spcAft>
                  <a:spcPct val="0"/>
                </a:spcAft>
                <a:defRPr/>
              </a:pPr>
              <a:t>4</a:t>
            </a:fld>
            <a:endParaRPr lang="ja-JP" altLang="en-US"/>
          </a:p>
        </p:txBody>
      </p:sp>
      <p:sp>
        <p:nvSpPr>
          <p:cNvPr id="28677"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2969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29700"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BB76685-92B0-4941-B33C-9799FEAC7CDE}" type="slidenum">
              <a:rPr lang="ja-JP" altLang="en-US" smtClean="0"/>
              <a:pPr fontAlgn="base">
                <a:spcBef>
                  <a:spcPct val="0"/>
                </a:spcBef>
                <a:spcAft>
                  <a:spcPct val="0"/>
                </a:spcAft>
                <a:defRPr/>
              </a:pPr>
              <a:t>5</a:t>
            </a:fld>
            <a:endParaRPr lang="ja-JP" altLang="en-US"/>
          </a:p>
        </p:txBody>
      </p:sp>
      <p:sp>
        <p:nvSpPr>
          <p:cNvPr id="29701"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3072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3072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1CCE804-DA7B-4728-9D60-8BF78E1F4577}" type="slidenum">
              <a:rPr lang="ja-JP" altLang="en-US" smtClean="0"/>
              <a:pPr fontAlgn="base">
                <a:spcBef>
                  <a:spcPct val="0"/>
                </a:spcBef>
                <a:spcAft>
                  <a:spcPct val="0"/>
                </a:spcAft>
                <a:defRPr/>
              </a:pPr>
              <a:t>6</a:t>
            </a:fld>
            <a:endParaRPr lang="ja-JP" altLang="en-US"/>
          </a:p>
        </p:txBody>
      </p:sp>
      <p:sp>
        <p:nvSpPr>
          <p:cNvPr id="30725"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3174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3174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2EEA15E-F91D-4D1C-8E80-1D610F8AF173}" type="slidenum">
              <a:rPr lang="ja-JP" altLang="en-US" smtClean="0"/>
              <a:pPr fontAlgn="base">
                <a:spcBef>
                  <a:spcPct val="0"/>
                </a:spcBef>
                <a:spcAft>
                  <a:spcPct val="0"/>
                </a:spcAft>
                <a:defRPr/>
              </a:pPr>
              <a:t>7</a:t>
            </a:fld>
            <a:endParaRPr lang="ja-JP" altLang="en-US"/>
          </a:p>
        </p:txBody>
      </p:sp>
      <p:sp>
        <p:nvSpPr>
          <p:cNvPr id="31749"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3277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32772"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D155A3-1006-42BB-90DF-4D0A3A5B7C6D}" type="slidenum">
              <a:rPr lang="ja-JP" altLang="en-US" smtClean="0"/>
              <a:pPr fontAlgn="base">
                <a:spcBef>
                  <a:spcPct val="0"/>
                </a:spcBef>
                <a:spcAft>
                  <a:spcPct val="0"/>
                </a:spcAft>
                <a:defRPr/>
              </a:pPr>
              <a:t>8</a:t>
            </a:fld>
            <a:endParaRPr lang="ja-JP" altLang="en-US"/>
          </a:p>
        </p:txBody>
      </p:sp>
      <p:sp>
        <p:nvSpPr>
          <p:cNvPr id="32773"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 1"/>
          <p:cNvSpPr>
            <a:spLocks noGrp="1" noRot="1" noChangeAspect="1" noTextEdit="1"/>
          </p:cNvSpPr>
          <p:nvPr>
            <p:ph type="sldImg"/>
          </p:nvPr>
        </p:nvSpPr>
        <p:spPr bwMode="auto">
          <a:xfrm>
            <a:off x="139700" y="768350"/>
            <a:ext cx="6819900" cy="3836988"/>
          </a:xfrm>
          <a:noFill/>
          <a:ln>
            <a:solidFill>
              <a:srgbClr val="000000"/>
            </a:solidFill>
            <a:miter lim="800000"/>
            <a:headEnd/>
            <a:tailEnd/>
          </a:ln>
        </p:spPr>
      </p:sp>
      <p:sp>
        <p:nvSpPr>
          <p:cNvPr id="3379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
        <p:nvSpPr>
          <p:cNvPr id="34820"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15405FC-686E-4F3C-8422-387F2DCD36BA}" type="slidenum">
              <a:rPr lang="ja-JP" altLang="en-US" smtClean="0"/>
              <a:pPr fontAlgn="base">
                <a:spcBef>
                  <a:spcPct val="0"/>
                </a:spcBef>
                <a:spcAft>
                  <a:spcPct val="0"/>
                </a:spcAft>
                <a:defRPr/>
              </a:pPr>
              <a:t>9</a:t>
            </a:fld>
            <a:endParaRPr lang="ja-JP" altLang="en-US"/>
          </a:p>
        </p:txBody>
      </p:sp>
      <p:sp>
        <p:nvSpPr>
          <p:cNvPr id="34821" name="日付プレースホルダ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ja-JP" altLang="en-US"/>
              <a:t>企業と市場</a:t>
            </a:r>
          </a:p>
        </p:txBody>
      </p:sp>
      <p:sp>
        <p:nvSpPr>
          <p:cNvPr id="6" name="フッター プレースホルダ 5"/>
          <p:cNvSpPr>
            <a:spLocks noGrp="1"/>
          </p:cNvSpPr>
          <p:nvPr>
            <p:ph type="ftr" sz="quarter" idx="4"/>
          </p:nvPr>
        </p:nvSpPr>
        <p:spPr/>
        <p:txBody>
          <a:bodyPr/>
          <a:lstStyle/>
          <a:p>
            <a:pPr>
              <a:defRPr/>
            </a:pPr>
            <a:r>
              <a:rPr lang="ja-JP" altLang="en-US"/>
              <a:t>小売流通とマッチング</a:t>
            </a:r>
          </a:p>
        </p:txBody>
      </p:sp>
      <p:sp>
        <p:nvSpPr>
          <p:cNvPr id="7" name="ヘッダー プレースホルダ 6"/>
          <p:cNvSpPr>
            <a:spLocks noGrp="1"/>
          </p:cNvSpPr>
          <p:nvPr>
            <p:ph type="hdr" sz="quarter"/>
          </p:nvPr>
        </p:nvSpPr>
        <p:spPr/>
        <p:txBody>
          <a:bodyPr/>
          <a:lstStyle/>
          <a:p>
            <a:pPr>
              <a:defRPr/>
            </a:pPr>
            <a:r>
              <a:rPr lang="ja-JP" altLang="en-US"/>
              <a:t>第２講</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0" y="2709000"/>
            <a:ext cx="5039638" cy="2880587"/>
          </a:xfrm>
        </p:spPr>
        <p:txBody>
          <a:bodyPr>
            <a:normAutofit/>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0" y="2709000"/>
            <a:ext cx="5039638" cy="2880588"/>
          </a:xfrm>
        </p:spPr>
        <p:txBody>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5"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0"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10868024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003964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72707935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111692033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3036273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0" y="4589463"/>
            <a:ext cx="10515600" cy="135985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421333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4"/>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5"/>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986637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8" y="2505075"/>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0" y="2505075"/>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587885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634573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8899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164307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3763763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5"/>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800" smtClean="0">
                <a:solidFill>
                  <a:schemeClr val="tx1"/>
                </a:solidFill>
              </a:rPr>
              <a:pPr algn="r"/>
              <a:t>‹#›</a:t>
            </a:fld>
            <a:endParaRPr kumimoji="1" lang="ja-JP" altLang="en-US" sz="4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4"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24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0465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p:txBody>
          <a:bodyPr/>
          <a:lstStyle/>
          <a:p>
            <a:pPr eaLnBrk="1" hangingPunct="1"/>
            <a:r>
              <a:rPr lang="ja-JP" altLang="en-US"/>
              <a:t>小売流通とマッチング</a:t>
            </a:r>
          </a:p>
        </p:txBody>
      </p:sp>
      <p:sp>
        <p:nvSpPr>
          <p:cNvPr id="2051" name="サブタイトル 2"/>
          <p:cNvSpPr>
            <a:spLocks noGrp="1"/>
          </p:cNvSpPr>
          <p:nvPr>
            <p:ph type="subTitle" idx="1"/>
          </p:nvPr>
        </p:nvSpPr>
        <p:spPr/>
        <p:txBody>
          <a:bodyPr/>
          <a:lstStyle/>
          <a:p>
            <a:pPr eaLnBrk="1" hangingPunct="1"/>
            <a:r>
              <a:rPr lang="ja-JP" altLang="en-US">
                <a:solidFill>
                  <a:schemeClr val="tx1"/>
                </a:solidFill>
              </a:rPr>
              <a:t>小売業の発展</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pPr eaLnBrk="1" hangingPunct="1"/>
            <a:r>
              <a:rPr lang="ja-JP" altLang="en-US"/>
              <a:t>業態という小売店の分類</a:t>
            </a:r>
          </a:p>
        </p:txBody>
      </p:sp>
      <p:sp>
        <p:nvSpPr>
          <p:cNvPr id="7" name="コンテンツ プレースホルダ 6"/>
          <p:cNvSpPr>
            <a:spLocks noGrp="1"/>
          </p:cNvSpPr>
          <p:nvPr>
            <p:ph idx="1"/>
          </p:nvPr>
        </p:nvSpPr>
        <p:spPr/>
        <p:txBody>
          <a:bodyPr>
            <a:normAutofit fontScale="92500" lnSpcReduction="10000"/>
          </a:bodyPr>
          <a:lstStyle/>
          <a:p>
            <a:r>
              <a:rPr lang="ja-JP" altLang="en-US"/>
              <a:t>業態とは「営業形態」の略</a:t>
            </a:r>
            <a:endParaRPr lang="en-US" altLang="ja-JP"/>
          </a:p>
          <a:p>
            <a:r>
              <a:rPr lang="ja-JP" altLang="en-US"/>
              <a:t>「店舗」「企業」「企業間」の３つの次元に関する意思決定により区別される</a:t>
            </a:r>
          </a:p>
          <a:p>
            <a:pPr lvl="1"/>
            <a:r>
              <a:rPr lang="ja-JP" altLang="en-US"/>
              <a:t>店舗レベル</a:t>
            </a:r>
            <a:endParaRPr lang="en-US" altLang="ja-JP"/>
          </a:p>
          <a:p>
            <a:pPr lvl="1"/>
            <a:r>
              <a:rPr lang="ja-JP" altLang="en-US"/>
              <a:t>企業レベル</a:t>
            </a:r>
            <a:endParaRPr lang="en-US" altLang="ja-JP"/>
          </a:p>
          <a:p>
            <a:pPr lvl="1"/>
            <a:r>
              <a:rPr lang="ja-JP" altLang="en-US"/>
              <a:t>企業間レベル</a:t>
            </a:r>
            <a:endParaRPr lang="en-US" altLang="ja-JP"/>
          </a:p>
          <a:p>
            <a:r>
              <a:rPr lang="ja-JP" altLang="en-US"/>
              <a:t>「なにを、どのように売るか」が業態店</a:t>
            </a:r>
          </a:p>
          <a:p>
            <a:r>
              <a:rPr lang="ja-JP" altLang="en-US"/>
              <a:t>生活が主語の小売業</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p>
            <a:pPr eaLnBrk="1" fontAlgn="auto" hangingPunct="1">
              <a:spcAft>
                <a:spcPts val="0"/>
              </a:spcAft>
              <a:defRPr/>
            </a:pPr>
            <a:r>
              <a:rPr lang="ja-JP" altLang="en-US" dirty="0"/>
              <a:t>業態革新の歴史１</a:t>
            </a:r>
            <a:br>
              <a:rPr lang="en-US" altLang="ja-JP" dirty="0"/>
            </a:br>
            <a:r>
              <a:rPr lang="ja-JP" altLang="en-US" dirty="0"/>
              <a:t>百貨店</a:t>
            </a:r>
          </a:p>
        </p:txBody>
      </p:sp>
      <p:sp>
        <p:nvSpPr>
          <p:cNvPr id="10" name="コンテンツ プレースホルダ 9"/>
          <p:cNvSpPr>
            <a:spLocks noGrp="1"/>
          </p:cNvSpPr>
          <p:nvPr>
            <p:ph idx="1"/>
          </p:nvPr>
        </p:nvSpPr>
        <p:spPr/>
        <p:txBody>
          <a:bodyPr>
            <a:normAutofit fontScale="92500" lnSpcReduction="10000"/>
          </a:bodyPr>
          <a:lstStyle/>
          <a:p>
            <a:r>
              <a:rPr lang="ja-JP" altLang="en-US" sz="2800"/>
              <a:t>経済が工業化の段階に入り都市へ人口が集積</a:t>
            </a:r>
          </a:p>
          <a:p>
            <a:r>
              <a:rPr lang="ja-JP" altLang="en-US" sz="2800"/>
              <a:t>大都市での集中的な消費市場が登場</a:t>
            </a:r>
          </a:p>
          <a:p>
            <a:r>
              <a:rPr lang="ja-JP" altLang="en-US" sz="2800"/>
              <a:t>欧米で</a:t>
            </a:r>
            <a:r>
              <a:rPr lang="en-US" altLang="ja-JP" sz="2800"/>
              <a:t>19</a:t>
            </a:r>
            <a:r>
              <a:rPr lang="ja-JP" altLang="en-US" sz="2800"/>
              <a:t>世紀後半、日本で</a:t>
            </a:r>
            <a:r>
              <a:rPr lang="en-US" altLang="ja-JP" sz="2800"/>
              <a:t>20</a:t>
            </a:r>
            <a:r>
              <a:rPr lang="ja-JP" altLang="en-US" sz="2800"/>
              <a:t>世紀初頭</a:t>
            </a:r>
            <a:endParaRPr lang="en-US" altLang="ja-JP" sz="2800"/>
          </a:p>
          <a:p>
            <a:pPr lvl="1"/>
            <a:r>
              <a:rPr lang="ja-JP" altLang="en-US" sz="2400"/>
              <a:t>最初は　パリ　ボン・マルシェ（</a:t>
            </a:r>
            <a:r>
              <a:rPr lang="en-US" altLang="ja-JP" sz="2400"/>
              <a:t>1852</a:t>
            </a:r>
            <a:r>
              <a:rPr lang="ja-JP" altLang="en-US" sz="2400"/>
              <a:t>）</a:t>
            </a:r>
            <a:endParaRPr lang="en-US" altLang="ja-JP" sz="2400"/>
          </a:p>
          <a:p>
            <a:pPr lvl="1"/>
            <a:r>
              <a:rPr lang="ja-JP" altLang="en-US" sz="2400"/>
              <a:t>日本は　三越呉服店　（</a:t>
            </a:r>
            <a:r>
              <a:rPr lang="en-US" altLang="ja-JP" sz="2400"/>
              <a:t>1904</a:t>
            </a:r>
            <a:r>
              <a:rPr lang="ja-JP" altLang="en-US" sz="2400"/>
              <a:t>）</a:t>
            </a:r>
          </a:p>
          <a:p>
            <a:r>
              <a:rPr lang="ja-JP" altLang="en-US" sz="2800"/>
              <a:t>拡大した商圏を市場機会とし品揃えを拡大。</a:t>
            </a:r>
          </a:p>
          <a:p>
            <a:r>
              <a:rPr lang="ja-JP" altLang="en-US" sz="2800"/>
              <a:t>部門別管理と定価販売で効率化</a:t>
            </a:r>
          </a:p>
          <a:p>
            <a:r>
              <a:rPr lang="ja-JP" altLang="en-US" sz="2800"/>
              <a:t>低マージンと高い商品回転率による低価格</a:t>
            </a:r>
          </a:p>
          <a:p>
            <a:r>
              <a:rPr lang="ja-JP" altLang="en-US" sz="2800"/>
              <a:t>返品の自由などの革新的な販売方法・豪華な店舗</a:t>
            </a:r>
          </a:p>
          <a:p>
            <a:endParaRPr lang="ja-JP" altLang="en-US"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pPr eaLnBrk="1" hangingPunct="1"/>
            <a:r>
              <a:rPr lang="ja-JP" altLang="en-US"/>
              <a:t>百貨店の栄光と衰退</a:t>
            </a:r>
          </a:p>
        </p:txBody>
      </p:sp>
      <p:sp>
        <p:nvSpPr>
          <p:cNvPr id="9" name="コンテンツ プレースホルダ 8"/>
          <p:cNvSpPr>
            <a:spLocks noGrp="1"/>
          </p:cNvSpPr>
          <p:nvPr>
            <p:ph idx="1"/>
          </p:nvPr>
        </p:nvSpPr>
        <p:spPr/>
        <p:txBody>
          <a:bodyPr/>
          <a:lstStyle/>
          <a:p>
            <a:r>
              <a:rPr lang="ja-JP" altLang="en-US" sz="2800"/>
              <a:t>幅広く奥行きのある品揃えでワンストップ・ショッピング</a:t>
            </a:r>
          </a:p>
          <a:p>
            <a:r>
              <a:rPr lang="ja-JP" altLang="en-US" sz="2800"/>
              <a:t>膨大な商品群を部門別に管理し小売店の王者</a:t>
            </a:r>
          </a:p>
          <a:p>
            <a:r>
              <a:rPr lang="ja-JP" altLang="en-US" sz="2800"/>
              <a:t>第二次世界大戦後の日本では百貨店は成長・発展</a:t>
            </a:r>
          </a:p>
          <a:p>
            <a:r>
              <a:rPr lang="ja-JP" altLang="en-US" sz="2800"/>
              <a:t>低成長経済への変化と他業種との競合</a:t>
            </a:r>
          </a:p>
          <a:p>
            <a:r>
              <a:rPr lang="ja-JP" altLang="en-US" sz="2800"/>
              <a:t>「場所貸し業」「消化仕入れ」「委託販売」により弱体化</a:t>
            </a:r>
          </a:p>
          <a:p>
            <a:r>
              <a:rPr lang="en-US" altLang="ja-JP" sz="2800"/>
              <a:t>1990</a:t>
            </a:r>
            <a:r>
              <a:rPr lang="ja-JP" altLang="en-US" sz="2800"/>
              <a:t>年代には業績不振に陥る。</a:t>
            </a:r>
          </a:p>
          <a:p>
            <a:endParaRPr lang="ja-JP" altLang="en-US"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p>
            <a:pPr eaLnBrk="1" fontAlgn="auto" hangingPunct="1">
              <a:spcAft>
                <a:spcPts val="0"/>
              </a:spcAft>
              <a:defRPr/>
            </a:pPr>
            <a:r>
              <a:rPr lang="ja-JP" altLang="en-US" dirty="0"/>
              <a:t>業態革新の歴史２</a:t>
            </a:r>
            <a:br>
              <a:rPr lang="en-US" altLang="ja-JP" dirty="0"/>
            </a:br>
            <a:r>
              <a:rPr lang="ja-JP" altLang="en-US" dirty="0"/>
              <a:t>チェーンストア</a:t>
            </a:r>
          </a:p>
        </p:txBody>
      </p:sp>
      <p:sp>
        <p:nvSpPr>
          <p:cNvPr id="11" name="コンテンツ プレースホルダ 10"/>
          <p:cNvSpPr>
            <a:spLocks noGrp="1"/>
          </p:cNvSpPr>
          <p:nvPr>
            <p:ph idx="1"/>
          </p:nvPr>
        </p:nvSpPr>
        <p:spPr/>
        <p:txBody>
          <a:bodyPr/>
          <a:lstStyle/>
          <a:p>
            <a:r>
              <a:rPr lang="ja-JP" altLang="en-US" sz="2800"/>
              <a:t>類似タイプの多数の店舗を本部が集中的に経営</a:t>
            </a:r>
          </a:p>
          <a:p>
            <a:r>
              <a:rPr lang="en-US" altLang="ja-JP" sz="2800"/>
              <a:t>19</a:t>
            </a:r>
            <a:r>
              <a:rPr lang="ja-JP" altLang="en-US" sz="2800"/>
              <a:t>世紀後半より登場。日本では</a:t>
            </a:r>
            <a:r>
              <a:rPr lang="en-US" altLang="ja-JP" sz="2800"/>
              <a:t>1910</a:t>
            </a:r>
            <a:r>
              <a:rPr lang="ja-JP" altLang="en-US" sz="2800"/>
              <a:t>年</a:t>
            </a:r>
          </a:p>
          <a:p>
            <a:r>
              <a:rPr lang="ja-JP" altLang="en-US" sz="2800"/>
              <a:t>百貨店システムの限界を打破するビジネスモデル</a:t>
            </a:r>
          </a:p>
          <a:p>
            <a:r>
              <a:rPr lang="ja-JP" altLang="en-US" sz="2800"/>
              <a:t>百貨店は中小都市では展開できない</a:t>
            </a:r>
          </a:p>
          <a:p>
            <a:r>
              <a:rPr lang="ja-JP" altLang="en-US" sz="2800"/>
              <a:t>小規模店舗の分散により需要規模の小さい都市を活動基盤</a:t>
            </a:r>
          </a:p>
          <a:p>
            <a:r>
              <a:rPr lang="ja-JP" altLang="en-US" sz="2800"/>
              <a:t>権限を本部に集中し、店舗は販売に専念</a:t>
            </a:r>
          </a:p>
          <a:p>
            <a:r>
              <a:rPr lang="en-US" altLang="ja-JP" sz="2800"/>
              <a:t>RC</a:t>
            </a:r>
            <a:r>
              <a:rPr lang="ja-JP" altLang="en-US" sz="2800"/>
              <a:t>、</a:t>
            </a:r>
            <a:r>
              <a:rPr lang="en-US" altLang="ja-JP" sz="2800"/>
              <a:t>VC</a:t>
            </a:r>
            <a:r>
              <a:rPr lang="ja-JP" altLang="en-US" sz="2800"/>
              <a:t>、</a:t>
            </a:r>
            <a:r>
              <a:rPr lang="en-US" altLang="ja-JP" sz="2800"/>
              <a:t>FC</a:t>
            </a:r>
            <a:endParaRPr lang="ja-JP" altLang="en-US"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lang="ja-JP" altLang="en-US"/>
              <a:t>フランチャイズ・チェーン</a:t>
            </a:r>
          </a:p>
        </p:txBody>
      </p:sp>
      <p:sp>
        <p:nvSpPr>
          <p:cNvPr id="3" name="コンテンツ プレースホルダ 2"/>
          <p:cNvSpPr>
            <a:spLocks noGrp="1"/>
          </p:cNvSpPr>
          <p:nvPr>
            <p:ph idx="1"/>
          </p:nvPr>
        </p:nvSpPr>
        <p:spPr/>
        <p:txBody>
          <a:bodyPr/>
          <a:lstStyle/>
          <a:p>
            <a:r>
              <a:rPr lang="ja-JP" altLang="en-US"/>
              <a:t>チェーン本部（フランチャイザー）</a:t>
            </a:r>
            <a:endParaRPr lang="en-US" altLang="ja-JP"/>
          </a:p>
          <a:p>
            <a:pPr lvl="1"/>
            <a:r>
              <a:rPr lang="ja-JP" altLang="en-US"/>
              <a:t>商標の使用許諾</a:t>
            </a:r>
            <a:endParaRPr lang="en-US" altLang="ja-JP"/>
          </a:p>
          <a:p>
            <a:pPr lvl="1"/>
            <a:r>
              <a:rPr lang="ja-JP" altLang="en-US"/>
              <a:t>商品の供給</a:t>
            </a:r>
            <a:endParaRPr lang="en-US" altLang="ja-JP"/>
          </a:p>
          <a:p>
            <a:pPr lvl="1"/>
            <a:r>
              <a:rPr lang="ja-JP" altLang="en-US"/>
              <a:t>経営ノウハウの提供</a:t>
            </a:r>
            <a:endParaRPr lang="en-US" altLang="ja-JP"/>
          </a:p>
          <a:p>
            <a:r>
              <a:rPr lang="ja-JP" altLang="en-US"/>
              <a:t>加盟小売店（フランチャイジー）</a:t>
            </a:r>
            <a:endParaRPr lang="en-US" altLang="ja-JP"/>
          </a:p>
          <a:p>
            <a:pPr lvl="1"/>
            <a:r>
              <a:rPr lang="ja-JP" altLang="en-US"/>
              <a:t>店舗づくりに出資</a:t>
            </a:r>
            <a:endParaRPr lang="en-US" altLang="ja-JP"/>
          </a:p>
          <a:p>
            <a:pPr lvl="1"/>
            <a:r>
              <a:rPr lang="ja-JP" altLang="en-US"/>
              <a:t>本部の指示によって活動</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r>
              <a:rPr lang="ja-JP" altLang="en-US"/>
              <a:t>ボランターリ・チェーン</a:t>
            </a:r>
          </a:p>
        </p:txBody>
      </p:sp>
      <p:sp>
        <p:nvSpPr>
          <p:cNvPr id="3" name="コンテンツ プレースホルダ 2"/>
          <p:cNvSpPr>
            <a:spLocks noGrp="1"/>
          </p:cNvSpPr>
          <p:nvPr>
            <p:ph idx="1"/>
          </p:nvPr>
        </p:nvSpPr>
        <p:spPr/>
        <p:txBody>
          <a:bodyPr/>
          <a:lstStyle/>
          <a:p>
            <a:r>
              <a:rPr lang="ja-JP" altLang="en-US"/>
              <a:t>卸売業者が本部機能を担当</a:t>
            </a:r>
            <a:endParaRPr lang="en-US" altLang="ja-JP"/>
          </a:p>
          <a:p>
            <a:r>
              <a:rPr lang="ja-JP" altLang="en-US"/>
              <a:t>中小小売業店が加盟</a:t>
            </a:r>
            <a:endParaRPr lang="en-US" altLang="ja-JP"/>
          </a:p>
          <a:p>
            <a:r>
              <a:rPr lang="ja-JP" altLang="en-US"/>
              <a:t>共同仕入れなどを行う</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p:txBody>
          <a:bodyPr/>
          <a:lstStyle/>
          <a:p>
            <a:r>
              <a:rPr lang="ja-JP" altLang="en-US"/>
              <a:t>チェーンストア</a:t>
            </a:r>
          </a:p>
        </p:txBody>
      </p:sp>
      <p:sp>
        <p:nvSpPr>
          <p:cNvPr id="3" name="コンテンツ プレースホルダ 2"/>
          <p:cNvSpPr>
            <a:spLocks noGrp="1"/>
          </p:cNvSpPr>
          <p:nvPr>
            <p:ph idx="1"/>
          </p:nvPr>
        </p:nvSpPr>
        <p:spPr/>
        <p:txBody>
          <a:bodyPr/>
          <a:lstStyle/>
          <a:p>
            <a:r>
              <a:rPr lang="ja-JP" altLang="en-US"/>
              <a:t>各店舗の仕入れ品揃え価格決定などの権限を本部に集中</a:t>
            </a:r>
            <a:endParaRPr lang="en-US" altLang="ja-JP"/>
          </a:p>
          <a:p>
            <a:r>
              <a:rPr lang="ja-JP" altLang="en-US"/>
              <a:t>各店舗の管理を徹底的に標準化</a:t>
            </a:r>
            <a:endParaRPr lang="en-US" altLang="ja-JP"/>
          </a:p>
          <a:p>
            <a:r>
              <a:rPr lang="ja-JP" altLang="en-US"/>
              <a:t>各店舗は販売やサービス活動に専念</a:t>
            </a:r>
            <a:endParaRPr lang="en-US" altLang="ja-JP"/>
          </a:p>
          <a:p>
            <a:r>
              <a:rPr lang="ja-JP" altLang="en-US"/>
              <a:t>本部は店舗管理・マーチャンダイジング戦略・経営指導などに特化</a:t>
            </a:r>
            <a:endParaRPr lang="en-US" altLang="ja-JP"/>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p>
            <a:pPr eaLnBrk="1" fontAlgn="auto" hangingPunct="1">
              <a:spcAft>
                <a:spcPts val="0"/>
              </a:spcAft>
              <a:defRPr/>
            </a:pPr>
            <a:r>
              <a:rPr lang="ja-JP" altLang="en-US" sz="2700" dirty="0"/>
              <a:t>その他の業態の生成と発展</a:t>
            </a:r>
            <a:br>
              <a:rPr lang="en-US" altLang="ja-JP" dirty="0"/>
            </a:br>
            <a:r>
              <a:rPr lang="ja-JP" altLang="en-US" dirty="0"/>
              <a:t>スーパーマーケット</a:t>
            </a:r>
          </a:p>
        </p:txBody>
      </p:sp>
      <p:sp>
        <p:nvSpPr>
          <p:cNvPr id="9" name="コンテンツ プレースホルダ 8"/>
          <p:cNvSpPr>
            <a:spLocks noGrp="1"/>
          </p:cNvSpPr>
          <p:nvPr>
            <p:ph idx="1"/>
          </p:nvPr>
        </p:nvSpPr>
        <p:spPr/>
        <p:txBody>
          <a:bodyPr>
            <a:normAutofit fontScale="92500" lnSpcReduction="10000"/>
          </a:bodyPr>
          <a:lstStyle/>
          <a:p>
            <a:r>
              <a:rPr lang="ja-JP" altLang="en-US"/>
              <a:t>セルフサービス方式を主体に低い営業経費</a:t>
            </a:r>
          </a:p>
          <a:p>
            <a:r>
              <a:rPr lang="ja-JP" altLang="en-US"/>
              <a:t>低価格・高回転による大量販売</a:t>
            </a:r>
          </a:p>
          <a:p>
            <a:r>
              <a:rPr lang="en-US" altLang="ja-JP"/>
              <a:t>1930</a:t>
            </a:r>
            <a:r>
              <a:rPr lang="ja-JP" altLang="en-US"/>
              <a:t>年に出現</a:t>
            </a:r>
          </a:p>
          <a:p>
            <a:r>
              <a:rPr lang="ja-JP" altLang="en-US"/>
              <a:t>食品チェーンからの転換によりスーパーマーケット・チェーン</a:t>
            </a:r>
          </a:p>
          <a:p>
            <a:r>
              <a:rPr lang="ja-JP" altLang="en-US"/>
              <a:t>店舗の大型化、取扱商品の拡大、チェーンストア方式の導入</a:t>
            </a:r>
          </a:p>
          <a:p>
            <a:r>
              <a:rPr lang="ja-JP" altLang="en-US"/>
              <a:t>総合スーパーチェーンへと発展</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r>
              <a:rPr lang="ja-JP" altLang="en-US" sz="2800"/>
              <a:t>その他の業態の生成と発展</a:t>
            </a:r>
            <a:br>
              <a:rPr lang="en-US" altLang="ja-JP"/>
            </a:br>
            <a:r>
              <a:rPr lang="ja-JP" altLang="en-US"/>
              <a:t>コンビニエンスストア</a:t>
            </a:r>
            <a:endParaRPr lang="ja-JP" altLang="en-US" sz="2800"/>
          </a:p>
        </p:txBody>
      </p:sp>
      <p:sp>
        <p:nvSpPr>
          <p:cNvPr id="3" name="コンテンツ プレースホルダ 2"/>
          <p:cNvSpPr>
            <a:spLocks noGrp="1"/>
          </p:cNvSpPr>
          <p:nvPr>
            <p:ph idx="1"/>
          </p:nvPr>
        </p:nvSpPr>
        <p:spPr/>
        <p:txBody>
          <a:bodyPr/>
          <a:lstStyle/>
          <a:p>
            <a:r>
              <a:rPr lang="ja-JP" altLang="en-US"/>
              <a:t>立地・長時間営業・品揃えの便宜性を提供</a:t>
            </a:r>
          </a:p>
          <a:p>
            <a:r>
              <a:rPr lang="ja-JP" altLang="en-US"/>
              <a:t>典型的な店舗は</a:t>
            </a:r>
            <a:r>
              <a:rPr lang="en-US" altLang="ja-JP"/>
              <a:t>100m</a:t>
            </a:r>
            <a:r>
              <a:rPr lang="en-US" altLang="ja-JP" baseline="30000"/>
              <a:t>2</a:t>
            </a:r>
            <a:r>
              <a:rPr lang="ja-JP" altLang="en-US"/>
              <a:t>、</a:t>
            </a:r>
            <a:r>
              <a:rPr lang="en-US" altLang="ja-JP"/>
              <a:t>3000</a:t>
            </a:r>
            <a:r>
              <a:rPr lang="ja-JP" altLang="en-US"/>
              <a:t>品目、</a:t>
            </a:r>
            <a:r>
              <a:rPr lang="en-US" altLang="ja-JP"/>
              <a:t>24</a:t>
            </a:r>
            <a:r>
              <a:rPr lang="ja-JP" altLang="en-US"/>
              <a:t>時間・年中無休</a:t>
            </a:r>
          </a:p>
          <a:p>
            <a:r>
              <a:rPr lang="en-US" altLang="ja-JP"/>
              <a:t>1920</a:t>
            </a:r>
            <a:r>
              <a:rPr lang="ja-JP" altLang="en-US"/>
              <a:t>年に出現、日本には</a:t>
            </a:r>
            <a:r>
              <a:rPr lang="en-US" altLang="ja-JP"/>
              <a:t>1970</a:t>
            </a:r>
            <a:r>
              <a:rPr lang="ja-JP" altLang="en-US"/>
              <a:t>年代</a:t>
            </a:r>
          </a:p>
          <a:p>
            <a:r>
              <a:rPr lang="ja-JP" altLang="en-US"/>
              <a:t>革新性は品揃えと長時間営業</a:t>
            </a:r>
          </a:p>
          <a:p>
            <a:r>
              <a:rPr lang="en-US" altLang="ja-JP"/>
              <a:t>POS</a:t>
            </a:r>
            <a:r>
              <a:rPr lang="ja-JP" altLang="en-US"/>
              <a:t>システムによる情報管理</a:t>
            </a:r>
          </a:p>
          <a:p>
            <a:pPr>
              <a:buFont typeface="Arial" charset="0"/>
              <a:buNone/>
            </a:pPr>
            <a:endParaRPr lang="ja-JP"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pPr eaLnBrk="1" hangingPunct="1"/>
            <a:r>
              <a:rPr lang="ja-JP" altLang="en-US" sz="3600"/>
              <a:t>その他の業態の生成と発展</a:t>
            </a:r>
            <a:endParaRPr lang="ja-JP" altLang="en-US" sz="6000"/>
          </a:p>
        </p:txBody>
      </p:sp>
      <p:sp>
        <p:nvSpPr>
          <p:cNvPr id="8" name="コンテンツ プレースホルダ 7"/>
          <p:cNvSpPr>
            <a:spLocks noGrp="1"/>
          </p:cNvSpPr>
          <p:nvPr>
            <p:ph idx="1"/>
          </p:nvPr>
        </p:nvSpPr>
        <p:spPr/>
        <p:txBody>
          <a:bodyPr/>
          <a:lstStyle/>
          <a:p>
            <a:r>
              <a:rPr lang="en-US" altLang="ja-JP"/>
              <a:t>SPA</a:t>
            </a:r>
          </a:p>
          <a:p>
            <a:r>
              <a:rPr lang="en-US" altLang="ja-JP"/>
              <a:t>100</a:t>
            </a:r>
            <a:r>
              <a:rPr lang="ja-JP" altLang="en-US"/>
              <a:t>円ショップ</a:t>
            </a:r>
          </a:p>
          <a:p>
            <a:r>
              <a:rPr lang="ja-JP" altLang="en-US"/>
              <a:t>カテゴリーキラー</a:t>
            </a:r>
          </a:p>
          <a:p>
            <a:r>
              <a:rPr lang="ja-JP" altLang="en-US"/>
              <a:t>郊外型ショッピングセンター</a:t>
            </a:r>
          </a:p>
          <a:p>
            <a:r>
              <a:rPr lang="ja-JP" altLang="en-US"/>
              <a:t>無店舗販売</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pPr eaLnBrk="1" hangingPunct="1"/>
            <a:r>
              <a:rPr lang="ja-JP" altLang="en-US"/>
              <a:t>小売と卸売</a:t>
            </a:r>
          </a:p>
        </p:txBody>
      </p:sp>
      <p:sp>
        <p:nvSpPr>
          <p:cNvPr id="8" name="コンテンツ プレースホルダ 7"/>
          <p:cNvSpPr>
            <a:spLocks noGrp="1"/>
          </p:cNvSpPr>
          <p:nvPr>
            <p:ph idx="1"/>
          </p:nvPr>
        </p:nvSpPr>
        <p:spPr/>
        <p:txBody>
          <a:bodyPr>
            <a:noAutofit/>
          </a:bodyPr>
          <a:lstStyle/>
          <a:p>
            <a:pPr>
              <a:defRPr/>
            </a:pPr>
            <a:r>
              <a:rPr lang="ja-JP" altLang="en-US" sz="2400" dirty="0"/>
              <a:t>商品を販売する行為は小売と卸売に区別できる</a:t>
            </a:r>
            <a:endParaRPr lang="en-US" altLang="ja-JP" sz="2400" dirty="0"/>
          </a:p>
          <a:p>
            <a:pPr>
              <a:defRPr/>
            </a:pPr>
            <a:r>
              <a:rPr lang="ja-JP" altLang="en-US" sz="2400" dirty="0"/>
              <a:t>大量に購入するか否かは分類上意味を持たない</a:t>
            </a:r>
            <a:endParaRPr lang="en-US" altLang="ja-JP" sz="2400" dirty="0"/>
          </a:p>
          <a:p>
            <a:pPr>
              <a:defRPr/>
            </a:pPr>
            <a:r>
              <a:rPr lang="ja-JP" altLang="en-US" sz="2400" dirty="0"/>
              <a:t>商品を消費者を相手に販売するのが小売</a:t>
            </a:r>
            <a:endParaRPr lang="en-US" altLang="ja-JP" sz="2400" dirty="0"/>
          </a:p>
          <a:p>
            <a:pPr lvl="1">
              <a:defRPr/>
            </a:pPr>
            <a:r>
              <a:rPr lang="ja-JP" altLang="en-US" sz="2400" dirty="0"/>
              <a:t>一度に大量に購入しても個人が消費するなら小売</a:t>
            </a:r>
          </a:p>
          <a:p>
            <a:pPr>
              <a:defRPr/>
            </a:pPr>
            <a:r>
              <a:rPr lang="ja-JP" altLang="en-US" sz="2400" dirty="0"/>
              <a:t>商品を消費者以外に販売する行為が卸売</a:t>
            </a:r>
          </a:p>
          <a:p>
            <a:pPr lvl="1">
              <a:defRPr/>
            </a:pPr>
            <a:r>
              <a:rPr lang="ja-JP" altLang="en-US" sz="2400" dirty="0"/>
              <a:t>商品を生産活動や業務用あるいは再販売の目的で購入するものに販売すると卸売</a:t>
            </a:r>
            <a:endParaRPr lang="en-US" altLang="ja-JP" sz="2400" dirty="0"/>
          </a:p>
          <a:p>
            <a:pPr lvl="1">
              <a:defRPr/>
            </a:pPr>
            <a:r>
              <a:rPr lang="ja-JP" altLang="en-US" sz="2400" dirty="0"/>
              <a:t>転売目的であれば１枚の衣料品を購入しても卸売</a:t>
            </a:r>
            <a:endParaRPr lang="en-US" altLang="ja-JP" sz="2400" dirty="0"/>
          </a:p>
          <a:p>
            <a:pPr lvl="1">
              <a:defRPr/>
            </a:pPr>
            <a:r>
              <a:rPr lang="ja-JP" altLang="en-US" sz="2400" dirty="0"/>
              <a:t>仕事用に電動工具を購入すれば卸売</a:t>
            </a:r>
            <a:endParaRPr lang="en-US" altLang="ja-JP" sz="2400" dirty="0"/>
          </a:p>
          <a:p>
            <a:pPr lvl="1">
              <a:defRPr/>
            </a:pPr>
            <a:r>
              <a:rPr lang="ja-JP" altLang="en-US" sz="2400" dirty="0"/>
              <a:t>大工がカンナを購入すれば卸売</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pPr eaLnBrk="1" hangingPunct="1"/>
            <a:r>
              <a:rPr lang="ja-JP" altLang="en-US"/>
              <a:t>ネット通販</a:t>
            </a:r>
          </a:p>
        </p:txBody>
      </p:sp>
      <p:sp>
        <p:nvSpPr>
          <p:cNvPr id="9" name="コンテンツ プレースホルダ 8"/>
          <p:cNvSpPr>
            <a:spLocks noGrp="1"/>
          </p:cNvSpPr>
          <p:nvPr>
            <p:ph idx="1"/>
          </p:nvPr>
        </p:nvSpPr>
        <p:spPr/>
        <p:txBody>
          <a:bodyPr/>
          <a:lstStyle/>
          <a:p>
            <a:r>
              <a:rPr lang="ja-JP" altLang="en-US"/>
              <a:t>インターネットビジネスの</a:t>
            </a:r>
            <a:r>
              <a:rPr lang="en-US" altLang="ja-JP"/>
              <a:t>B to C</a:t>
            </a:r>
            <a:r>
              <a:rPr lang="ja-JP" altLang="en-US"/>
              <a:t>領域の電子取引</a:t>
            </a:r>
          </a:p>
          <a:p>
            <a:r>
              <a:rPr lang="ja-JP" altLang="en-US"/>
              <a:t>ネット通販、オンラインショップと呼ばれる</a:t>
            </a:r>
            <a:endParaRPr lang="en-US" altLang="ja-JP"/>
          </a:p>
          <a:p>
            <a:r>
              <a:rPr lang="ja-JP" altLang="en-US"/>
              <a:t>特徴</a:t>
            </a:r>
          </a:p>
          <a:p>
            <a:pPr marL="914400" lvl="1" indent="-514350">
              <a:buFontTx/>
              <a:buAutoNum type="circleNumDbPlain"/>
            </a:pPr>
            <a:r>
              <a:rPr lang="ja-JP" altLang="en-US"/>
              <a:t>小売店の立地制約を克服した業態</a:t>
            </a:r>
          </a:p>
          <a:p>
            <a:pPr marL="914400" lvl="1" indent="-514350">
              <a:buFontTx/>
              <a:buAutoNum type="circleNumDbPlain"/>
            </a:pPr>
            <a:r>
              <a:rPr lang="ja-JP" altLang="en-US"/>
              <a:t>品ぞろえの改善</a:t>
            </a:r>
          </a:p>
          <a:p>
            <a:pPr marL="914400" lvl="1" indent="-514350">
              <a:buFontTx/>
              <a:buAutoNum type="circleNumDbPlain"/>
            </a:pPr>
            <a:r>
              <a:rPr lang="ja-JP" altLang="en-US"/>
              <a:t>営業時間の制約を克服</a:t>
            </a:r>
          </a:p>
          <a:p>
            <a:pPr marL="914400" lvl="1" indent="-514350">
              <a:buFontTx/>
              <a:buAutoNum type="circleNumDbPlain"/>
            </a:pPr>
            <a:r>
              <a:rPr lang="ja-JP" altLang="en-US"/>
              <a:t>大量データの伝達コストの低下</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pPr eaLnBrk="1" hangingPunct="1"/>
            <a:r>
              <a:rPr lang="ja-JP" altLang="en-US"/>
              <a:t>ネット通販企業の類型</a:t>
            </a:r>
          </a:p>
        </p:txBody>
      </p:sp>
      <p:sp>
        <p:nvSpPr>
          <p:cNvPr id="3" name="正方形/長方形 2"/>
          <p:cNvSpPr/>
          <p:nvPr/>
        </p:nvSpPr>
        <p:spPr>
          <a:xfrm>
            <a:off x="3943350" y="1631950"/>
            <a:ext cx="2857500" cy="71755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新規小売ビジネス</a:t>
            </a:r>
          </a:p>
        </p:txBody>
      </p:sp>
      <p:sp>
        <p:nvSpPr>
          <p:cNvPr id="4" name="正方形/長方形 3"/>
          <p:cNvSpPr/>
          <p:nvPr/>
        </p:nvSpPr>
        <p:spPr>
          <a:xfrm>
            <a:off x="6800850" y="1631950"/>
            <a:ext cx="2895600" cy="71755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既存小売ビジネス</a:t>
            </a:r>
          </a:p>
        </p:txBody>
      </p:sp>
      <p:sp>
        <p:nvSpPr>
          <p:cNvPr id="5" name="正方形/長方形 4"/>
          <p:cNvSpPr/>
          <p:nvPr/>
        </p:nvSpPr>
        <p:spPr>
          <a:xfrm>
            <a:off x="2495550" y="2349501"/>
            <a:ext cx="1447800" cy="1979613"/>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店舗なし</a:t>
            </a:r>
          </a:p>
        </p:txBody>
      </p:sp>
      <p:sp>
        <p:nvSpPr>
          <p:cNvPr id="6" name="正方形/長方形 5"/>
          <p:cNvSpPr/>
          <p:nvPr/>
        </p:nvSpPr>
        <p:spPr>
          <a:xfrm>
            <a:off x="2495550" y="4329113"/>
            <a:ext cx="1447800" cy="1979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店舗あり</a:t>
            </a:r>
          </a:p>
        </p:txBody>
      </p:sp>
      <p:sp>
        <p:nvSpPr>
          <p:cNvPr id="7" name="正方形/長方形 6"/>
          <p:cNvSpPr/>
          <p:nvPr/>
        </p:nvSpPr>
        <p:spPr>
          <a:xfrm>
            <a:off x="2495550" y="1631950"/>
            <a:ext cx="1447800" cy="71755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8" name="正方形/長方形 7"/>
          <p:cNvSpPr/>
          <p:nvPr/>
        </p:nvSpPr>
        <p:spPr>
          <a:xfrm>
            <a:off x="3943350" y="2349501"/>
            <a:ext cx="2857500" cy="1979613"/>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fontAlgn="auto">
              <a:spcBef>
                <a:spcPts val="0"/>
              </a:spcBef>
              <a:spcAft>
                <a:spcPts val="0"/>
              </a:spcAft>
              <a:defRPr/>
            </a:pPr>
            <a:r>
              <a:rPr lang="ja-JP" altLang="en-US" dirty="0">
                <a:solidFill>
                  <a:schemeClr val="tx1"/>
                </a:solidFill>
              </a:rPr>
              <a:t>メーカー系</a:t>
            </a:r>
            <a:endParaRPr lang="en-US" altLang="ja-JP" dirty="0">
              <a:solidFill>
                <a:schemeClr val="tx1"/>
              </a:solidFill>
            </a:endParaRPr>
          </a:p>
          <a:p>
            <a:pPr algn="ctr" fontAlgn="auto">
              <a:spcBef>
                <a:spcPts val="0"/>
              </a:spcBef>
              <a:spcAft>
                <a:spcPts val="0"/>
              </a:spcAft>
              <a:defRPr/>
            </a:pPr>
            <a:r>
              <a:rPr lang="ja-JP" altLang="en-US" dirty="0">
                <a:solidFill>
                  <a:schemeClr val="tx1"/>
                </a:solidFill>
              </a:rPr>
              <a:t>商社系</a:t>
            </a:r>
            <a:endParaRPr lang="en-US" altLang="ja-JP" dirty="0">
              <a:solidFill>
                <a:schemeClr val="tx1"/>
              </a:solidFill>
            </a:endParaRPr>
          </a:p>
          <a:p>
            <a:pPr algn="ctr" fontAlgn="auto">
              <a:spcBef>
                <a:spcPts val="0"/>
              </a:spcBef>
              <a:spcAft>
                <a:spcPts val="0"/>
              </a:spcAft>
              <a:defRPr/>
            </a:pPr>
            <a:r>
              <a:rPr lang="ja-JP" altLang="en-US" dirty="0">
                <a:solidFill>
                  <a:schemeClr val="tx1"/>
                </a:solidFill>
              </a:rPr>
              <a:t>サービス業系</a:t>
            </a:r>
          </a:p>
        </p:txBody>
      </p:sp>
      <p:sp>
        <p:nvSpPr>
          <p:cNvPr id="9" name="正方形/長方形 8"/>
          <p:cNvSpPr/>
          <p:nvPr/>
        </p:nvSpPr>
        <p:spPr>
          <a:xfrm>
            <a:off x="3943351" y="4329113"/>
            <a:ext cx="2862263" cy="1979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fontAlgn="auto">
              <a:spcBef>
                <a:spcPts val="0"/>
              </a:spcBef>
              <a:spcAft>
                <a:spcPts val="0"/>
              </a:spcAft>
              <a:defRPr/>
            </a:pPr>
            <a:r>
              <a:rPr lang="ja-JP" altLang="en-US" dirty="0">
                <a:solidFill>
                  <a:schemeClr val="tx1"/>
                </a:solidFill>
              </a:rPr>
              <a:t>ベンチャー小売業</a:t>
            </a:r>
          </a:p>
        </p:txBody>
      </p:sp>
      <p:sp>
        <p:nvSpPr>
          <p:cNvPr id="10" name="正方形/長方形 9"/>
          <p:cNvSpPr/>
          <p:nvPr/>
        </p:nvSpPr>
        <p:spPr>
          <a:xfrm>
            <a:off x="6800850" y="2349501"/>
            <a:ext cx="2895600" cy="1979613"/>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fontAlgn="auto">
              <a:spcBef>
                <a:spcPts val="0"/>
              </a:spcBef>
              <a:spcAft>
                <a:spcPts val="0"/>
              </a:spcAft>
              <a:defRPr/>
            </a:pPr>
            <a:r>
              <a:rPr lang="ja-JP" altLang="en-US" dirty="0">
                <a:solidFill>
                  <a:schemeClr val="tx1"/>
                </a:solidFill>
              </a:rPr>
              <a:t>無店舗販売</a:t>
            </a:r>
            <a:endParaRPr lang="en-US" altLang="ja-JP" dirty="0">
              <a:solidFill>
                <a:schemeClr val="tx1"/>
              </a:solidFill>
            </a:endParaRPr>
          </a:p>
          <a:p>
            <a:pPr algn="ctr" fontAlgn="auto">
              <a:spcBef>
                <a:spcPts val="0"/>
              </a:spcBef>
              <a:spcAft>
                <a:spcPts val="0"/>
              </a:spcAft>
              <a:defRPr/>
            </a:pPr>
            <a:r>
              <a:rPr lang="ja-JP" altLang="en-US" dirty="0">
                <a:solidFill>
                  <a:schemeClr val="tx1"/>
                </a:solidFill>
              </a:rPr>
              <a:t>宅配業</a:t>
            </a:r>
          </a:p>
        </p:txBody>
      </p:sp>
      <p:sp>
        <p:nvSpPr>
          <p:cNvPr id="11" name="正方形/長方形 10"/>
          <p:cNvSpPr/>
          <p:nvPr/>
        </p:nvSpPr>
        <p:spPr>
          <a:xfrm>
            <a:off x="6816726" y="4329113"/>
            <a:ext cx="2879725" cy="1979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b" anchorCtr="1"/>
          <a:lstStyle/>
          <a:p>
            <a:pPr algn="ctr" fontAlgn="auto">
              <a:spcBef>
                <a:spcPts val="0"/>
              </a:spcBef>
              <a:spcAft>
                <a:spcPts val="0"/>
              </a:spcAft>
              <a:defRPr/>
            </a:pPr>
            <a:r>
              <a:rPr lang="ja-JP" altLang="en-US" dirty="0">
                <a:solidFill>
                  <a:schemeClr val="tx1"/>
                </a:solidFill>
              </a:rPr>
              <a:t>百貨店</a:t>
            </a:r>
            <a:endParaRPr lang="en-US" altLang="ja-JP" dirty="0">
              <a:solidFill>
                <a:schemeClr val="tx1"/>
              </a:solidFill>
            </a:endParaRPr>
          </a:p>
          <a:p>
            <a:pPr algn="ctr" fontAlgn="auto">
              <a:spcBef>
                <a:spcPts val="0"/>
              </a:spcBef>
              <a:spcAft>
                <a:spcPts val="0"/>
              </a:spcAft>
              <a:defRPr/>
            </a:pPr>
            <a:r>
              <a:rPr lang="ja-JP" altLang="en-US" dirty="0">
                <a:solidFill>
                  <a:schemeClr val="tx1"/>
                </a:solidFill>
              </a:rPr>
              <a:t>総合スーパー</a:t>
            </a:r>
            <a:endParaRPr lang="en-US" altLang="ja-JP" dirty="0">
              <a:solidFill>
                <a:schemeClr val="tx1"/>
              </a:solidFill>
            </a:endParaRPr>
          </a:p>
          <a:p>
            <a:pPr algn="ctr" fontAlgn="auto">
              <a:spcBef>
                <a:spcPts val="0"/>
              </a:spcBef>
              <a:spcAft>
                <a:spcPts val="0"/>
              </a:spcAft>
              <a:defRPr/>
            </a:pPr>
            <a:r>
              <a:rPr lang="ja-JP" altLang="en-US" dirty="0">
                <a:solidFill>
                  <a:schemeClr val="tx1"/>
                </a:solidFill>
              </a:rPr>
              <a:t>コンビニ</a:t>
            </a:r>
            <a:endParaRPr lang="en-US" altLang="ja-JP" dirty="0">
              <a:solidFill>
                <a:schemeClr val="tx1"/>
              </a:solidFill>
            </a:endParaRPr>
          </a:p>
          <a:p>
            <a:pPr algn="ctr" fontAlgn="auto">
              <a:spcBef>
                <a:spcPts val="0"/>
              </a:spcBef>
              <a:spcAft>
                <a:spcPts val="0"/>
              </a:spcAft>
              <a:defRPr/>
            </a:pPr>
            <a:r>
              <a:rPr lang="ja-JP" altLang="en-US" dirty="0">
                <a:solidFill>
                  <a:schemeClr val="tx1"/>
                </a:solidFill>
              </a:rPr>
              <a:t>専門店</a:t>
            </a:r>
            <a:endParaRPr lang="en-US" altLang="ja-JP" dirty="0">
              <a:solidFill>
                <a:schemeClr val="tx1"/>
              </a:solidFill>
            </a:endParaRPr>
          </a:p>
          <a:p>
            <a:pPr algn="ctr" fontAlgn="auto">
              <a:spcBef>
                <a:spcPts val="0"/>
              </a:spcBef>
              <a:spcAft>
                <a:spcPts val="0"/>
              </a:spcAft>
              <a:defRPr/>
            </a:pPr>
            <a:r>
              <a:rPr lang="ja-JP" altLang="en-US" dirty="0">
                <a:solidFill>
                  <a:schemeClr val="tx1"/>
                </a:solidFill>
              </a:rPr>
              <a:t>生協</a:t>
            </a:r>
            <a:endParaRPr lang="en-US" altLang="ja-JP" dirty="0">
              <a:solidFill>
                <a:schemeClr val="tx1"/>
              </a:solidFill>
            </a:endParaRPr>
          </a:p>
        </p:txBody>
      </p:sp>
      <p:sp>
        <p:nvSpPr>
          <p:cNvPr id="12" name="正方形/長方形 11"/>
          <p:cNvSpPr/>
          <p:nvPr/>
        </p:nvSpPr>
        <p:spPr>
          <a:xfrm>
            <a:off x="4648200" y="3968751"/>
            <a:ext cx="4305300" cy="72072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ネット通販デベロッパー</a:t>
            </a:r>
            <a:endParaRPr lang="en-US" altLang="ja-JP"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pPr eaLnBrk="1" hangingPunct="1"/>
            <a:r>
              <a:rPr lang="ja-JP" altLang="en-US"/>
              <a:t>ネット通販企業の類型</a:t>
            </a:r>
          </a:p>
        </p:txBody>
      </p:sp>
      <p:sp>
        <p:nvSpPr>
          <p:cNvPr id="3" name="正方形/長方形 2"/>
          <p:cNvSpPr/>
          <p:nvPr/>
        </p:nvSpPr>
        <p:spPr>
          <a:xfrm>
            <a:off x="3943350" y="1631950"/>
            <a:ext cx="2857500" cy="71755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新規小売ビジネス</a:t>
            </a:r>
          </a:p>
        </p:txBody>
      </p:sp>
      <p:sp>
        <p:nvSpPr>
          <p:cNvPr id="4" name="正方形/長方形 3"/>
          <p:cNvSpPr/>
          <p:nvPr/>
        </p:nvSpPr>
        <p:spPr>
          <a:xfrm>
            <a:off x="6800850" y="1631950"/>
            <a:ext cx="2895600" cy="71755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既存小売ビジネス</a:t>
            </a:r>
          </a:p>
        </p:txBody>
      </p:sp>
      <p:sp>
        <p:nvSpPr>
          <p:cNvPr id="5" name="正方形/長方形 4"/>
          <p:cNvSpPr/>
          <p:nvPr/>
        </p:nvSpPr>
        <p:spPr>
          <a:xfrm>
            <a:off x="2495550" y="2349501"/>
            <a:ext cx="1447800" cy="1979613"/>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店舗なし</a:t>
            </a:r>
          </a:p>
        </p:txBody>
      </p:sp>
      <p:sp>
        <p:nvSpPr>
          <p:cNvPr id="6" name="正方形/長方形 5"/>
          <p:cNvSpPr/>
          <p:nvPr/>
        </p:nvSpPr>
        <p:spPr>
          <a:xfrm>
            <a:off x="2495550" y="4329113"/>
            <a:ext cx="1447800" cy="1979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店舗あり</a:t>
            </a:r>
          </a:p>
        </p:txBody>
      </p:sp>
      <p:sp>
        <p:nvSpPr>
          <p:cNvPr id="7" name="正方形/長方形 6"/>
          <p:cNvSpPr/>
          <p:nvPr/>
        </p:nvSpPr>
        <p:spPr>
          <a:xfrm>
            <a:off x="2495550" y="1631950"/>
            <a:ext cx="1447800" cy="71755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8" name="正方形/長方形 7"/>
          <p:cNvSpPr/>
          <p:nvPr/>
        </p:nvSpPr>
        <p:spPr>
          <a:xfrm>
            <a:off x="3943350" y="2349501"/>
            <a:ext cx="2857500" cy="1979613"/>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fontAlgn="auto">
              <a:spcBef>
                <a:spcPts val="0"/>
              </a:spcBef>
              <a:spcAft>
                <a:spcPts val="0"/>
              </a:spcAft>
              <a:defRPr/>
            </a:pPr>
            <a:r>
              <a:rPr lang="ja-JP" altLang="en-US" dirty="0">
                <a:solidFill>
                  <a:schemeClr val="tx1"/>
                </a:solidFill>
              </a:rPr>
              <a:t>小売業以外からネット通販へ参入してきた企業</a:t>
            </a:r>
          </a:p>
        </p:txBody>
      </p:sp>
      <p:sp>
        <p:nvSpPr>
          <p:cNvPr id="9" name="正方形/長方形 8"/>
          <p:cNvSpPr/>
          <p:nvPr/>
        </p:nvSpPr>
        <p:spPr>
          <a:xfrm>
            <a:off x="3943351" y="4329113"/>
            <a:ext cx="2862263" cy="1979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fontAlgn="auto">
              <a:spcBef>
                <a:spcPts val="0"/>
              </a:spcBef>
              <a:spcAft>
                <a:spcPts val="0"/>
              </a:spcAft>
              <a:defRPr/>
            </a:pPr>
            <a:r>
              <a:rPr lang="ja-JP" altLang="en-US" dirty="0">
                <a:solidFill>
                  <a:schemeClr val="tx1"/>
                </a:solidFill>
              </a:rPr>
              <a:t>クリックアンドモルタルに新規参入する企業</a:t>
            </a:r>
          </a:p>
        </p:txBody>
      </p:sp>
      <p:sp>
        <p:nvSpPr>
          <p:cNvPr id="10" name="正方形/長方形 9"/>
          <p:cNvSpPr/>
          <p:nvPr/>
        </p:nvSpPr>
        <p:spPr>
          <a:xfrm>
            <a:off x="6800850" y="2349501"/>
            <a:ext cx="2895600" cy="1979613"/>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fontAlgn="auto">
              <a:spcBef>
                <a:spcPts val="0"/>
              </a:spcBef>
              <a:spcAft>
                <a:spcPts val="0"/>
              </a:spcAft>
              <a:defRPr/>
            </a:pPr>
            <a:r>
              <a:rPr lang="ja-JP" altLang="en-US" dirty="0">
                <a:solidFill>
                  <a:schemeClr val="tx1"/>
                </a:solidFill>
              </a:rPr>
              <a:t>店舗を保有せずに小売ビジネスを展開してきた企業</a:t>
            </a:r>
          </a:p>
        </p:txBody>
      </p:sp>
      <p:sp>
        <p:nvSpPr>
          <p:cNvPr id="11" name="正方形/長方形 10"/>
          <p:cNvSpPr/>
          <p:nvPr/>
        </p:nvSpPr>
        <p:spPr>
          <a:xfrm>
            <a:off x="6816726" y="4329113"/>
            <a:ext cx="2879725" cy="197961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fontAlgn="auto">
              <a:spcBef>
                <a:spcPts val="0"/>
              </a:spcBef>
              <a:spcAft>
                <a:spcPts val="0"/>
              </a:spcAft>
              <a:defRPr/>
            </a:pPr>
            <a:r>
              <a:rPr lang="ja-JP" altLang="en-US" dirty="0">
                <a:solidFill>
                  <a:schemeClr val="tx1"/>
                </a:solidFill>
              </a:rPr>
              <a:t>店頭販売してきた企業</a:t>
            </a:r>
          </a:p>
        </p:txBody>
      </p:sp>
      <p:sp>
        <p:nvSpPr>
          <p:cNvPr id="12" name="正方形/長方形 11"/>
          <p:cNvSpPr/>
          <p:nvPr/>
        </p:nvSpPr>
        <p:spPr>
          <a:xfrm>
            <a:off x="4648200" y="3968751"/>
            <a:ext cx="4305300" cy="72072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ネット通販で初めて登場した</a:t>
            </a:r>
            <a:endParaRPr lang="en-US" altLang="ja-JP" dirty="0">
              <a:solidFill>
                <a:schemeClr val="tx1"/>
              </a:solidFill>
            </a:endParaRPr>
          </a:p>
          <a:p>
            <a:pPr algn="ctr" fontAlgn="auto">
              <a:spcBef>
                <a:spcPts val="0"/>
              </a:spcBef>
              <a:spcAft>
                <a:spcPts val="0"/>
              </a:spcAft>
              <a:defRPr/>
            </a:pPr>
            <a:r>
              <a:rPr lang="ja-JP" altLang="en-US" dirty="0">
                <a:solidFill>
                  <a:schemeClr val="tx1"/>
                </a:solidFill>
              </a:rPr>
              <a:t>ビジネスモデル</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pPr eaLnBrk="1" hangingPunct="1"/>
            <a:r>
              <a:rPr lang="ja-JP" altLang="en-US"/>
              <a:t>最終消費者</a:t>
            </a:r>
          </a:p>
        </p:txBody>
      </p:sp>
      <p:sp>
        <p:nvSpPr>
          <p:cNvPr id="8" name="コンテンツ プレースホルダ 7"/>
          <p:cNvSpPr>
            <a:spLocks noGrp="1"/>
          </p:cNvSpPr>
          <p:nvPr>
            <p:ph idx="1"/>
          </p:nvPr>
        </p:nvSpPr>
        <p:spPr/>
        <p:txBody>
          <a:bodyPr/>
          <a:lstStyle/>
          <a:p>
            <a:r>
              <a:rPr lang="ja-JP" altLang="en-US" sz="2800"/>
              <a:t>最終的に購入した商品を自分の生活のために消費</a:t>
            </a:r>
          </a:p>
          <a:p>
            <a:r>
              <a:rPr lang="ja-JP" altLang="en-US" sz="2800"/>
              <a:t>再販売したりはしない。</a:t>
            </a:r>
            <a:endParaRPr lang="en-US" altLang="ja-JP" sz="2800"/>
          </a:p>
          <a:p>
            <a:endParaRPr lang="ja-JP" altLang="en-US"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pPr eaLnBrk="1" hangingPunct="1"/>
            <a:r>
              <a:rPr lang="ja-JP" altLang="en-US"/>
              <a:t>小売業とは</a:t>
            </a:r>
          </a:p>
        </p:txBody>
      </p:sp>
      <p:sp>
        <p:nvSpPr>
          <p:cNvPr id="8" name="コンテンツ プレースホルダ 7"/>
          <p:cNvSpPr>
            <a:spLocks noGrp="1"/>
          </p:cNvSpPr>
          <p:nvPr>
            <p:ph idx="1"/>
          </p:nvPr>
        </p:nvSpPr>
        <p:spPr/>
        <p:txBody>
          <a:bodyPr/>
          <a:lstStyle/>
          <a:p>
            <a:r>
              <a:rPr lang="ja-JP" altLang="en-US"/>
              <a:t>消費者に直接販売する小売を主たる業務とする流通活動の担い手</a:t>
            </a:r>
          </a:p>
          <a:p>
            <a:r>
              <a:rPr lang="ja-JP" altLang="en-US"/>
              <a:t>「小売を主たる業務とする」とは販売相手の大半が消費者であることを示す。</a:t>
            </a:r>
          </a:p>
          <a:p>
            <a:r>
              <a:rPr lang="ja-JP" altLang="en-US"/>
              <a:t>多少消費者以外に販売していてもよい。</a:t>
            </a:r>
          </a:p>
          <a:p>
            <a:endParaRPr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pPr eaLnBrk="1" hangingPunct="1"/>
            <a:r>
              <a:rPr lang="ja-JP" altLang="en-US"/>
              <a:t>商業統計に見る小売業</a:t>
            </a:r>
          </a:p>
        </p:txBody>
      </p:sp>
      <p:sp>
        <p:nvSpPr>
          <p:cNvPr id="11" name="コンテンツ プレースホルダ 10"/>
          <p:cNvSpPr>
            <a:spLocks noGrp="1"/>
          </p:cNvSpPr>
          <p:nvPr>
            <p:ph idx="1"/>
          </p:nvPr>
        </p:nvSpPr>
        <p:spPr/>
        <p:txBody>
          <a:bodyPr/>
          <a:lstStyle/>
          <a:p>
            <a:pPr marL="514350" indent="-514350">
              <a:buFontTx/>
              <a:buAutoNum type="circleNumDbPlain"/>
            </a:pPr>
            <a:r>
              <a:rPr lang="ja-JP" altLang="en-US" sz="2800"/>
              <a:t>個人用・家庭用消費者のために商品を販売している事業所</a:t>
            </a:r>
          </a:p>
          <a:p>
            <a:pPr marL="514350" indent="-514350">
              <a:buFontTx/>
              <a:buAutoNum type="circleNumDbPlain"/>
            </a:pPr>
            <a:r>
              <a:rPr lang="ja-JP" altLang="en-US" sz="2800"/>
              <a:t>産業用使用者に少量または少額に商品を小売する事業所</a:t>
            </a:r>
          </a:p>
          <a:p>
            <a:pPr marL="514350" indent="-514350">
              <a:buFontTx/>
              <a:buAutoNum type="circleNumDbPlain"/>
            </a:pPr>
            <a:r>
              <a:rPr lang="ja-JP" altLang="en-US" sz="2800"/>
              <a:t>商品を小売し、かつ同種製品の修理を行う事業所</a:t>
            </a:r>
          </a:p>
          <a:p>
            <a:pPr marL="514350" indent="-514350">
              <a:buFontTx/>
              <a:buAutoNum type="circleNumDbPlain"/>
            </a:pPr>
            <a:r>
              <a:rPr lang="ja-JP" altLang="en-US" sz="2800"/>
              <a:t>製造小売業</a:t>
            </a:r>
          </a:p>
          <a:p>
            <a:pPr marL="514350" indent="-514350">
              <a:buFontTx/>
              <a:buAutoNum type="circleNumDbPlain"/>
            </a:pPr>
            <a:r>
              <a:rPr lang="ja-JP" altLang="en-US" sz="2800"/>
              <a:t>ガソリンスタンド</a:t>
            </a:r>
          </a:p>
          <a:p>
            <a:pPr marL="514350" indent="-514350">
              <a:buFontTx/>
              <a:buAutoNum type="circleNumDbPlain"/>
            </a:pPr>
            <a:r>
              <a:rPr lang="ja-JP" altLang="en-US" sz="2800"/>
              <a:t>主として無店舗販売を行う事業所</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pPr eaLnBrk="1" hangingPunct="1"/>
            <a:r>
              <a:rPr lang="ja-JP" altLang="en-US"/>
              <a:t>小売業</a:t>
            </a:r>
          </a:p>
        </p:txBody>
      </p:sp>
      <p:sp>
        <p:nvSpPr>
          <p:cNvPr id="8" name="コンテンツ プレースホルダ 7"/>
          <p:cNvSpPr>
            <a:spLocks noGrp="1"/>
          </p:cNvSpPr>
          <p:nvPr>
            <p:ph idx="1"/>
          </p:nvPr>
        </p:nvSpPr>
        <p:spPr/>
        <p:txBody>
          <a:bodyPr/>
          <a:lstStyle/>
          <a:p>
            <a:r>
              <a:rPr lang="ja-JP" altLang="en-US"/>
              <a:t>そば屋や寿司屋は「飲食店」に分類</a:t>
            </a:r>
          </a:p>
          <a:p>
            <a:r>
              <a:rPr lang="ja-JP" altLang="en-US"/>
              <a:t>商品を持ち帰ったり自宅に送ったりする形で販売することを事業の主体にしている企業を指す。</a:t>
            </a:r>
          </a:p>
          <a:p>
            <a:r>
              <a:rPr lang="ja-JP" altLang="en-US"/>
              <a:t>小売が担う小売活動の全体が小売流通</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pPr eaLnBrk="1" hangingPunct="1"/>
            <a:r>
              <a:rPr lang="ja-JP" altLang="en-US"/>
              <a:t>買い物コスト</a:t>
            </a:r>
          </a:p>
        </p:txBody>
      </p:sp>
      <p:sp>
        <p:nvSpPr>
          <p:cNvPr id="10" name="コンテンツ プレースホルダ 9"/>
          <p:cNvSpPr>
            <a:spLocks noGrp="1"/>
          </p:cNvSpPr>
          <p:nvPr>
            <p:ph idx="1"/>
          </p:nvPr>
        </p:nvSpPr>
        <p:spPr/>
        <p:txBody>
          <a:bodyPr/>
          <a:lstStyle/>
          <a:p>
            <a:pPr marL="514350" indent="-514350">
              <a:buFontTx/>
              <a:buAutoNum type="circleNumDbPlain"/>
            </a:pPr>
            <a:r>
              <a:rPr lang="ja-JP" altLang="en-US"/>
              <a:t>代金</a:t>
            </a:r>
            <a:endParaRPr lang="en-US" altLang="ja-JP"/>
          </a:p>
          <a:p>
            <a:pPr marL="514350" indent="-514350">
              <a:buFontTx/>
              <a:buAutoNum type="circleNumDbPlain"/>
            </a:pPr>
            <a:r>
              <a:rPr lang="ja-JP" altLang="en-US"/>
              <a:t>小売店までの交通費</a:t>
            </a:r>
          </a:p>
          <a:p>
            <a:pPr marL="514350" indent="-514350">
              <a:buFontTx/>
              <a:buAutoNum type="circleNumDbPlain"/>
            </a:pPr>
            <a:r>
              <a:rPr lang="ja-JP" altLang="en-US"/>
              <a:t>時間</a:t>
            </a:r>
          </a:p>
          <a:p>
            <a:pPr marL="514350" indent="-514350">
              <a:buFontTx/>
              <a:buAutoNum type="circleNumDbPlain"/>
            </a:pPr>
            <a:r>
              <a:rPr lang="ja-JP" altLang="en-US"/>
              <a:t>肉体的疲労</a:t>
            </a:r>
          </a:p>
          <a:p>
            <a:pPr marL="514350" indent="-514350">
              <a:buFontTx/>
              <a:buAutoNum type="circleNumDbPlain"/>
            </a:pPr>
            <a:r>
              <a:rPr lang="ja-JP" altLang="en-US"/>
              <a:t>心理的疲労</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pPr eaLnBrk="1" hangingPunct="1"/>
            <a:r>
              <a:rPr lang="ja-JP" altLang="en-US"/>
              <a:t>小売業が提供するサービス</a:t>
            </a:r>
          </a:p>
        </p:txBody>
      </p:sp>
      <p:sp>
        <p:nvSpPr>
          <p:cNvPr id="9" name="コンテンツ プレースホルダ 8"/>
          <p:cNvSpPr>
            <a:spLocks noGrp="1"/>
          </p:cNvSpPr>
          <p:nvPr>
            <p:ph idx="1"/>
          </p:nvPr>
        </p:nvSpPr>
        <p:spPr/>
        <p:txBody>
          <a:bodyPr/>
          <a:lstStyle/>
          <a:p>
            <a:pPr marL="514350" indent="-514350">
              <a:buFont typeface="+mj-ea"/>
              <a:buAutoNum type="circleNumDbPlain"/>
              <a:defRPr/>
            </a:pPr>
            <a:r>
              <a:rPr lang="ja-JP" altLang="en-US" dirty="0"/>
              <a:t>品揃え</a:t>
            </a:r>
          </a:p>
          <a:p>
            <a:pPr marL="514350" indent="-514350">
              <a:buFont typeface="+mj-ea"/>
              <a:buAutoNum type="circleNumDbPlain"/>
              <a:defRPr/>
            </a:pPr>
            <a:r>
              <a:rPr lang="ja-JP" altLang="en-US" dirty="0"/>
              <a:t>情報の開示と提供</a:t>
            </a:r>
          </a:p>
          <a:p>
            <a:pPr marL="514350" indent="-514350">
              <a:buFont typeface="+mj-ea"/>
              <a:buAutoNum type="circleNumDbPlain"/>
              <a:defRPr/>
            </a:pPr>
            <a:r>
              <a:rPr lang="ja-JP" altLang="en-US" dirty="0"/>
              <a:t>立地と営業時間</a:t>
            </a:r>
          </a:p>
          <a:p>
            <a:pPr marL="514350" indent="-514350">
              <a:buFont typeface="+mj-ea"/>
              <a:buAutoNum type="circleNumDbPlain"/>
              <a:defRPr/>
            </a:pPr>
            <a:r>
              <a:rPr lang="ja-JP" altLang="en-US" dirty="0"/>
              <a:t>店舗などの物的施設</a:t>
            </a:r>
          </a:p>
          <a:p>
            <a:pPr marL="514350" indent="-514350">
              <a:buFont typeface="+mj-ea"/>
              <a:buAutoNum type="circleNumDbPlain"/>
              <a:defRPr/>
            </a:pPr>
            <a:r>
              <a:rPr lang="ja-JP" altLang="en-US" dirty="0"/>
              <a:t>付帯サービス</a:t>
            </a:r>
          </a:p>
          <a:p>
            <a:pPr marL="514350" indent="-514350">
              <a:buFont typeface="+mj-ea"/>
              <a:buAutoNum type="circleNumDbPlain"/>
              <a:defRPr/>
            </a:pPr>
            <a:r>
              <a:rPr lang="ja-JP" altLang="en-US" dirty="0"/>
              <a:t>価格</a:t>
            </a:r>
          </a:p>
          <a:p>
            <a:pPr>
              <a:buFont typeface="Arial" charset="0"/>
              <a:buNone/>
              <a:defRPr/>
            </a:pPr>
            <a:endParaRPr lang="ja-JP"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pPr eaLnBrk="1" hangingPunct="1"/>
            <a:r>
              <a:rPr lang="ja-JP" altLang="en-US"/>
              <a:t>業種という小売店の分類</a:t>
            </a:r>
          </a:p>
        </p:txBody>
      </p:sp>
      <p:sp>
        <p:nvSpPr>
          <p:cNvPr id="9" name="コンテンツ プレースホルダ 8"/>
          <p:cNvSpPr>
            <a:spLocks noGrp="1"/>
          </p:cNvSpPr>
          <p:nvPr>
            <p:ph idx="1"/>
          </p:nvPr>
        </p:nvSpPr>
        <p:spPr/>
        <p:txBody>
          <a:bodyPr/>
          <a:lstStyle/>
          <a:p>
            <a:r>
              <a:rPr lang="ja-JP" altLang="en-US" sz="2800"/>
              <a:t>業種とは「事業種目」「営業種目」の略</a:t>
            </a:r>
          </a:p>
          <a:p>
            <a:r>
              <a:rPr lang="ja-JP" altLang="en-US" sz="2800"/>
              <a:t>「●●屋」で表される小売店の分類方法</a:t>
            </a:r>
          </a:p>
          <a:p>
            <a:r>
              <a:rPr lang="ja-JP" altLang="en-US" sz="2800"/>
              <a:t>商品が主語の小売業</a:t>
            </a:r>
          </a:p>
          <a:p>
            <a:r>
              <a:rPr lang="ja-JP" altLang="en-US" sz="2800"/>
              <a:t>伝統的な商店街は業種店が集まった商業集積</a:t>
            </a:r>
          </a:p>
          <a:p>
            <a:r>
              <a:rPr lang="ja-JP" altLang="en-US" sz="2800"/>
              <a:t>商店街全体で「ワン・ストップ・ショッピング」を提供</a:t>
            </a:r>
          </a:p>
          <a:p>
            <a:r>
              <a:rPr lang="ja-JP" altLang="en-US" sz="2800"/>
              <a:t>ニーズに対応出来ず、買い物コストを高めている。</a:t>
            </a:r>
          </a:p>
        </p:txBody>
      </p:sp>
    </p:spTree>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最上資料館</Template>
  <TotalTime>388</TotalTime>
  <Words>1228</Words>
  <Application>Microsoft Office PowerPoint</Application>
  <PresentationFormat>ワイド画面</PresentationFormat>
  <Paragraphs>227</Paragraphs>
  <Slides>22</Slides>
  <Notes>18</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22</vt:i4>
      </vt:variant>
    </vt:vector>
  </HeadingPairs>
  <TitlesOfParts>
    <vt:vector size="27" baseType="lpstr">
      <vt:lpstr>HG丸ｺﾞｼｯｸM-PRO</vt:lpstr>
      <vt:lpstr>Arial</vt:lpstr>
      <vt:lpstr>Calibri</vt:lpstr>
      <vt:lpstr>Times New Roman</vt:lpstr>
      <vt:lpstr>最上資料館</vt:lpstr>
      <vt:lpstr>小売流通とマッチング</vt:lpstr>
      <vt:lpstr>小売と卸売</vt:lpstr>
      <vt:lpstr>最終消費者</vt:lpstr>
      <vt:lpstr>小売業とは</vt:lpstr>
      <vt:lpstr>商業統計に見る小売業</vt:lpstr>
      <vt:lpstr>小売業</vt:lpstr>
      <vt:lpstr>買い物コスト</vt:lpstr>
      <vt:lpstr>小売業が提供するサービス</vt:lpstr>
      <vt:lpstr>業種という小売店の分類</vt:lpstr>
      <vt:lpstr>業態という小売店の分類</vt:lpstr>
      <vt:lpstr>業態革新の歴史１ 百貨店</vt:lpstr>
      <vt:lpstr>百貨店の栄光と衰退</vt:lpstr>
      <vt:lpstr>業態革新の歴史２ チェーンストア</vt:lpstr>
      <vt:lpstr>フランチャイズ・チェーン</vt:lpstr>
      <vt:lpstr>ボランターリ・チェーン</vt:lpstr>
      <vt:lpstr>チェーンストア</vt:lpstr>
      <vt:lpstr>その他の業態の生成と発展 スーパーマーケット</vt:lpstr>
      <vt:lpstr>その他の業態の生成と発展 コンビニエンスストア</vt:lpstr>
      <vt:lpstr>その他の業態の生成と発展</vt:lpstr>
      <vt:lpstr>ネット通販</vt:lpstr>
      <vt:lpstr>ネット通販企業の類型</vt:lpstr>
      <vt:lpstr>ネット通販企業の類型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小売流通とマッチング</dc:title>
  <dc:creator>最上健児</dc:creator>
  <cp:lastModifiedBy>ゆっくり市場調査論</cp:lastModifiedBy>
  <cp:revision>55</cp:revision>
  <dcterms:created xsi:type="dcterms:W3CDTF">2008-12-15T11:13:24Z</dcterms:created>
  <dcterms:modified xsi:type="dcterms:W3CDTF">2021-04-04T13:11:01Z</dcterms:modified>
</cp:coreProperties>
</file>